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304" r:id="rId5"/>
    <p:sldId id="309" r:id="rId6"/>
    <p:sldId id="311" r:id="rId7"/>
    <p:sldId id="325" r:id="rId8"/>
    <p:sldId id="330" r:id="rId9"/>
    <p:sldId id="331" r:id="rId10"/>
    <p:sldId id="332" r:id="rId11"/>
    <p:sldId id="333" r:id="rId12"/>
    <p:sldId id="312" r:id="rId13"/>
    <p:sldId id="313" r:id="rId14"/>
    <p:sldId id="314" r:id="rId15"/>
    <p:sldId id="315" r:id="rId16"/>
    <p:sldId id="316" r:id="rId17"/>
    <p:sldId id="317" r:id="rId18"/>
    <p:sldId id="326" r:id="rId19"/>
    <p:sldId id="327" r:id="rId20"/>
    <p:sldId id="328" r:id="rId21"/>
    <p:sldId id="321" r:id="rId22"/>
    <p:sldId id="337" r:id="rId23"/>
    <p:sldId id="338" r:id="rId24"/>
    <p:sldId id="339" r:id="rId25"/>
    <p:sldId id="340" r:id="rId26"/>
    <p:sldId id="341" r:id="rId27"/>
    <p:sldId id="342" r:id="rId28"/>
    <p:sldId id="358" r:id="rId29"/>
    <p:sldId id="359" r:id="rId30"/>
    <p:sldId id="360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6" r:id="rId43"/>
    <p:sldId id="365" r:id="rId44"/>
    <p:sldId id="366" r:id="rId45"/>
    <p:sldId id="367" r:id="rId46"/>
    <p:sldId id="382" r:id="rId47"/>
    <p:sldId id="383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61" r:id="rId58"/>
    <p:sldId id="362" r:id="rId59"/>
    <p:sldId id="363" r:id="rId60"/>
    <p:sldId id="310" r:id="rId6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CEAC"/>
    <a:srgbClr val="3CB6CE"/>
    <a:srgbClr val="B6BF00"/>
    <a:srgbClr val="EC7A00"/>
    <a:srgbClr val="003C69"/>
    <a:srgbClr val="452325"/>
    <a:srgbClr val="C60C30"/>
    <a:srgbClr val="5E6A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85" autoAdjust="0"/>
    <p:restoredTop sz="97674" autoAdjust="0"/>
  </p:normalViewPr>
  <p:slideViewPr>
    <p:cSldViewPr snapToGrid="0">
      <p:cViewPr>
        <p:scale>
          <a:sx n="77" d="100"/>
          <a:sy n="77" d="100"/>
        </p:scale>
        <p:origin x="-944" y="192"/>
      </p:cViewPr>
      <p:guideLst>
        <p:guide orient="horz" pos="1534"/>
        <p:guide orient="horz" pos="660"/>
        <p:guide pos="2015"/>
        <p:guide pos="39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300" y="-96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09825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defTabSz="92170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3538" y="0"/>
            <a:ext cx="1552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algn="r" defTabSz="921708">
              <a:defRPr sz="1200">
                <a:latin typeface="Arial" charset="0"/>
              </a:defRPr>
            </a:lvl1pPr>
          </a:lstStyle>
          <a:p>
            <a:pPr>
              <a:defRPr/>
            </a:pPr>
            <a:fld id="{9420F021-8B62-43F8-9287-A2D9672D7578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defTabSz="92170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 D Plain-white-dark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algn="r" defTabSz="921708">
              <a:defRPr sz="1200">
                <a:latin typeface="Arial" charset="0"/>
              </a:defRPr>
            </a:lvl1pPr>
          </a:lstStyle>
          <a:p>
            <a:pPr>
              <a:defRPr/>
            </a:pPr>
            <a:fld id="{BF3B878D-0CB4-43ED-A13B-A397D3EC9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6806" name="Picture 5" descr="wsuTLSig4c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" y="144463"/>
            <a:ext cx="12461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488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defTabSz="92170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algn="r" defTabSz="921708">
              <a:defRPr sz="1200">
                <a:latin typeface="Arial" charset="0"/>
              </a:defRPr>
            </a:lvl1pPr>
          </a:lstStyle>
          <a:p>
            <a:pPr>
              <a:defRPr/>
            </a:pPr>
            <a:fld id="{D40BF65C-7C27-4D2C-B4DC-FE112BC13FDA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37087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defTabSz="92170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 D Plain-white-dark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algn="r" defTabSz="921708">
              <a:defRPr sz="1200">
                <a:latin typeface="Arial" charset="0"/>
              </a:defRPr>
            </a:lvl1pPr>
          </a:lstStyle>
          <a:p>
            <a:pPr>
              <a:defRPr/>
            </a:pPr>
            <a:fld id="{29324E67-39E1-4094-BF40-0283D70C0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7897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46D897-81F0-4AEE-9408-F0BF7114CE82}" type="datetime1">
              <a:rPr lang="en-US" smtClean="0"/>
              <a:pPr eaLnBrk="1" hangingPunct="1"/>
              <a:t>10/19/2020</a:t>
            </a:fld>
            <a:endParaRPr lang="en-US" smtClean="0"/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Template D Plain-white-dark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949215-D54E-4396-AE7C-3CE84A477DA8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AF2231-F177-4916-8F80-58BEA79D458D}" type="datetime1">
              <a:rPr lang="en-US" smtClean="0"/>
              <a:pPr eaLnBrk="1" hangingPunct="1"/>
              <a:t>10/19/2020</a:t>
            </a:fld>
            <a:endParaRPr lang="en-US" smtClean="0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Template D Plain-white-dark</a:t>
            </a:r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786F98-F69F-4FD0-8B57-29F012DE9B4E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wsuTLSig4cW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83288"/>
            <a:ext cx="14874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6702425"/>
            <a:ext cx="9144000" cy="155575"/>
            <a:chOff x="0" y="6702552"/>
            <a:chExt cx="9144000" cy="155448"/>
          </a:xfrm>
        </p:grpSpPr>
        <p:sp>
          <p:nvSpPr>
            <p:cNvPr id="6" name="Rectangle 5"/>
            <p:cNvSpPr/>
            <p:nvPr userDrawn="1"/>
          </p:nvSpPr>
          <p:spPr bwMode="ltGray">
            <a:xfrm>
              <a:off x="0" y="6702552"/>
              <a:ext cx="5780088" cy="1554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ltGray">
            <a:xfrm>
              <a:off x="5715000" y="6702552"/>
              <a:ext cx="2503488" cy="155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ltGray">
            <a:xfrm>
              <a:off x="8001000" y="6702552"/>
              <a:ext cx="1143000" cy="155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01261" y="3337388"/>
            <a:ext cx="8141479" cy="48013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bg2"/>
                </a:solidFill>
                <a:effectLst/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90719" y="3939050"/>
            <a:ext cx="8162563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0" y="6464300"/>
            <a:ext cx="1550988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1703388" y="6464300"/>
            <a:ext cx="632142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464300"/>
            <a:ext cx="97472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1260-0639-4B5C-9391-384CB10F7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9146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60" y="2667001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B69C-4496-4DFC-9719-36C360BFD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7526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1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5320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FE6E-5EDF-422C-B80F-9749B96D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77213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266A-DCF9-46C1-82DC-A9FB270A4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06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832E7-7091-40E8-9C82-A0F2794E3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20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6787E-F3D5-4022-8EBF-43B4096AA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0838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3" y="6030913"/>
            <a:ext cx="13763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8842" y="1993614"/>
            <a:ext cx="5070298" cy="892552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842" y="2978475"/>
            <a:ext cx="5070298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ECE8-0CA9-4238-8078-5EE005BB5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9520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969592"/>
            <a:ext cx="5600700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686" y="1813811"/>
            <a:ext cx="4002321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406" y="1813811"/>
            <a:ext cx="3969948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8E30-4FF4-4824-8E77-19022E7B0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951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F0383-E4B0-4999-9901-46F358B0B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4022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72B64-7012-4F77-884F-D5480FC5E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9040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6CD4-B5D7-41D1-A48D-B4C7090B8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1863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35500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3489-FC26-41AB-ACEB-81380D2D1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5011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2D49-5F96-4A79-A67D-62846A75B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8346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0" y="6702425"/>
            <a:ext cx="9144000" cy="155575"/>
            <a:chOff x="0" y="6702552"/>
            <a:chExt cx="9144000" cy="155448"/>
          </a:xfrm>
        </p:grpSpPr>
        <p:sp>
          <p:nvSpPr>
            <p:cNvPr id="12" name="Rectangle 11"/>
            <p:cNvSpPr/>
            <p:nvPr userDrawn="1"/>
          </p:nvSpPr>
          <p:spPr bwMode="ltGray">
            <a:xfrm>
              <a:off x="0" y="6702552"/>
              <a:ext cx="5780088" cy="1554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ltGray">
            <a:xfrm>
              <a:off x="5715000" y="6702552"/>
              <a:ext cx="2503488" cy="155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ltGray">
            <a:xfrm>
              <a:off x="8001000" y="6702552"/>
              <a:ext cx="1143000" cy="155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EB62A2A-F6A3-40B0-9BD4-E3D1A60F6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5" r:id="rId1"/>
    <p:sldLayoutId id="2147484176" r:id="rId2"/>
    <p:sldLayoutId id="214748418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7" r:id="rId12"/>
    <p:sldLayoutId id="2147484188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2200" dirty="0">
          <a:solidFill>
            <a:schemeClr val="bg2"/>
          </a:solidFill>
          <a:latin typeface="Lucida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2.xls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01650" y="3336925"/>
            <a:ext cx="8140700" cy="481013"/>
          </a:xfrm>
          <a:ln/>
        </p:spPr>
        <p:txBody>
          <a:bodyPr/>
          <a:lstStyle/>
          <a:p>
            <a:r>
              <a:rPr smtClean="0"/>
              <a:t>Process Kinetics</a:t>
            </a:r>
          </a:p>
        </p:txBody>
      </p:sp>
      <p:pic>
        <p:nvPicPr>
          <p:cNvPr id="6148" name="Picture 6" descr="http://content.wsulibs.wsu.edu/photo/image/38444163112006_060102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47" b="34772"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34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57200" y="762000"/>
            <a:ext cx="456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FtsZ ring</a:t>
            </a:r>
          </a:p>
          <a:p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cell division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0" y="609600"/>
            <a:ext cx="20113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forms a ring around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cylinder in the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center of the cell</a:t>
            </a:r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5867400" y="685800"/>
            <a:ext cx="2286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1421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876800" y="1582738"/>
            <a:ext cx="276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2 copies of chromosomes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are pulled apart to each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daughter cell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90563"/>
            <a:ext cx="73914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88" y="158750"/>
            <a:ext cx="7770812" cy="65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1600200" y="992188"/>
            <a:ext cx="53340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- 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describe how the microbe grows in the fermenter</a:t>
            </a:r>
          </a:p>
          <a:p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-  important to determine optimal batch times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growth of microbes can be broken down into 4 stages;</a:t>
            </a:r>
          </a:p>
          <a:p>
            <a:pPr>
              <a:buFontTx/>
              <a:buChar char="-"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  <a:p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     </a:t>
            </a:r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LAG  PHASE</a:t>
            </a:r>
          </a:p>
          <a:p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         LOG/EXPONENTIAL PHASE</a:t>
            </a:r>
          </a:p>
          <a:p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         STATIONARY PHASE</a:t>
            </a:r>
          </a:p>
          <a:p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         DEATH PHASE</a:t>
            </a: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2405063" y="290513"/>
            <a:ext cx="37242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2"/>
                </a:solidFill>
                <a:latin typeface="Times New Roman" pitchFamily="18" charset="0"/>
              </a:rPr>
              <a:t>Microbial Growth Kinetics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381000" y="3436938"/>
            <a:ext cx="65659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Lag Phase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Cells have just been introduced into a new environment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Cell growth is minimal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Cell is synthesizing new components – no cell division takes place</a:t>
            </a: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1066800" y="5181600"/>
            <a:ext cx="6870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cell is old and depleted of ATP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medium may be different from the one the microorganism was growing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microorganism have been injured and require time to recover</a:t>
            </a:r>
          </a:p>
        </p:txBody>
      </p:sp>
      <p:pic>
        <p:nvPicPr>
          <p:cNvPr id="2048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7010400" y="3886200"/>
            <a:ext cx="19399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2"/>
                </a:solidFill>
              </a:rPr>
              <a:t>accelerated growth phase</a:t>
            </a:r>
          </a:p>
        </p:txBody>
      </p:sp>
      <p:sp>
        <p:nvSpPr>
          <p:cNvPr id="20488" name="Line 14"/>
          <p:cNvSpPr>
            <a:spLocks noChangeShapeType="1"/>
          </p:cNvSpPr>
          <p:nvPr/>
        </p:nvSpPr>
        <p:spPr bwMode="auto">
          <a:xfrm>
            <a:off x="6934200" y="3810000"/>
            <a:ext cx="152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7772400" y="25146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2"/>
                </a:solidFill>
              </a:rPr>
              <a:t>decelerated</a:t>
            </a:r>
          </a:p>
          <a:p>
            <a:pPr eaLnBrk="1" hangingPunct="1"/>
            <a:r>
              <a:rPr lang="en-US" sz="1200">
                <a:solidFill>
                  <a:schemeClr val="bg2"/>
                </a:solidFill>
              </a:rPr>
              <a:t>growth phase</a:t>
            </a:r>
          </a:p>
        </p:txBody>
      </p:sp>
      <p:sp>
        <p:nvSpPr>
          <p:cNvPr id="20490" name="Line 16"/>
          <p:cNvSpPr>
            <a:spLocks noChangeShapeType="1"/>
          </p:cNvSpPr>
          <p:nvPr/>
        </p:nvSpPr>
        <p:spPr bwMode="auto">
          <a:xfrm>
            <a:off x="7620000" y="2514600"/>
            <a:ext cx="2286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7"/>
          <p:cNvSpPr>
            <a:spLocks noChangeShapeType="1"/>
          </p:cNvSpPr>
          <p:nvPr/>
        </p:nvSpPr>
        <p:spPr bwMode="auto">
          <a:xfrm flipH="1">
            <a:off x="8229600" y="2362200"/>
            <a:ext cx="2286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8132763" y="1905000"/>
            <a:ext cx="1027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2"/>
                </a:solidFill>
              </a:rPr>
              <a:t>accelerated</a:t>
            </a:r>
          </a:p>
          <a:p>
            <a:pPr eaLnBrk="1" hangingPunct="1"/>
            <a:r>
              <a:rPr lang="en-US" sz="1200">
                <a:solidFill>
                  <a:schemeClr val="bg2"/>
                </a:solidFill>
              </a:rPr>
              <a:t>death phase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388938"/>
            <a:ext cx="4056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LOG/EXPONENTIAL PHASE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920750"/>
            <a:ext cx="40005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Cells have adjusted to their environment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Rapid growth takes place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Cell growth rate is highest in this phase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At some point, cells growth rate level off 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and become constant</a:t>
            </a:r>
          </a:p>
          <a:p>
            <a:pPr eaLnBrk="1" hangingPunct="1"/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2400" y="2446338"/>
            <a:ext cx="6305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STATIONARY PHASE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Cell growth rate has leveled off and become constant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Number of cells multiplying equals the number of cells dying</a:t>
            </a:r>
          </a:p>
          <a:p>
            <a:pPr eaLnBrk="1" hangingPunct="1"/>
            <a:endParaRPr lang="en-US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        - nutrient limitation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        - aerobic organism are limited by oxygen availability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        - population growth cease due to the accumulation of toxic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              waste products</a:t>
            </a:r>
          </a:p>
          <a:p>
            <a:pPr eaLnBrk="1" hangingPunct="1"/>
            <a:endParaRPr lang="en-US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DEATH PHASE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   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Decline in the number of viable cells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200400" y="304800"/>
            <a:ext cx="2687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2"/>
                </a:solidFill>
                <a:latin typeface="Times New Roman" pitchFamily="18" charset="0"/>
              </a:rPr>
              <a:t>Log/Exponential Phase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796131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The rate of increase in biomass is correlated with the specific</a:t>
            </a: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Growth rate 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µ and the biomass concentration X (g/L), whereas the</a:t>
            </a: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Rate of sincrease in cell number is correlated with µ and cell density N (1/L)</a:t>
            </a:r>
          </a:p>
          <a:p>
            <a:pPr eaLnBrk="1" hangingPunct="1"/>
            <a:endParaRPr lang="en-US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000" u="sng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 X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=  µ • X        or        </a:t>
            </a:r>
            <a:r>
              <a:rPr lang="en-US" sz="2000" u="sng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 N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µ • N </a:t>
            </a:r>
            <a:endParaRPr lang="en-US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d t                                    d t </a:t>
            </a:r>
          </a:p>
          <a:p>
            <a:pPr eaLnBrk="1" hangingPunct="1"/>
            <a:endParaRPr lang="en-US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specific growth rate, µ,  </a:t>
            </a:r>
          </a:p>
          <a:p>
            <a:pPr eaLnBrk="1" hangingPunct="1"/>
            <a:endParaRPr lang="en-US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3 parameters :  the concentration of limiting substrate S</a:t>
            </a: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the maximum growth rate µ</a:t>
            </a:r>
            <a:r>
              <a:rPr lang="en-US" sz="20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mv</a:t>
            </a: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the substrate-specific constant </a:t>
            </a:r>
            <a:r>
              <a:rPr lang="en-US" sz="20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Ks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422525" y="5518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solidFill>
                <a:schemeClr val="bg2"/>
              </a:solidFill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600200" y="4876800"/>
            <a:ext cx="1978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µ  =  µ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___</a:t>
            </a:r>
            <a:r>
              <a:rPr lang="en-US" u="sng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S___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+  S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3810000" y="4953000"/>
            <a:ext cx="49657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Monod equation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substrate concentration at which half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 the maximum specific growth rate is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    obtained (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µ = 0.5 µm )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- equivalent to the Michaelis constant in enzyme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kinetics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6388" y="182563"/>
            <a:ext cx="8512175" cy="481012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Growth Approximation</a:t>
            </a:r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 flipV="1">
            <a:off x="762000" y="914400"/>
            <a:ext cx="0" cy="5715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1828800" y="6629400"/>
            <a:ext cx="6324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Freeform 7"/>
          <p:cNvSpPr>
            <a:spLocks/>
          </p:cNvSpPr>
          <p:nvPr/>
        </p:nvSpPr>
        <p:spPr bwMode="auto">
          <a:xfrm>
            <a:off x="762000" y="1752600"/>
            <a:ext cx="6629400" cy="4381500"/>
          </a:xfrm>
          <a:custGeom>
            <a:avLst/>
            <a:gdLst>
              <a:gd name="T0" fmla="*/ 0 w 4176"/>
              <a:gd name="T1" fmla="*/ 2147483647 h 2760"/>
              <a:gd name="T2" fmla="*/ 725805000 w 4176"/>
              <a:gd name="T3" fmla="*/ 2147483647 h 2760"/>
              <a:gd name="T4" fmla="*/ 1088707500 w 4176"/>
              <a:gd name="T5" fmla="*/ 2147483647 h 2760"/>
              <a:gd name="T6" fmla="*/ 1451610000 w 4176"/>
              <a:gd name="T7" fmla="*/ 2147483647 h 2760"/>
              <a:gd name="T8" fmla="*/ 1935480000 w 4176"/>
              <a:gd name="T9" fmla="*/ 2147483647 h 2760"/>
              <a:gd name="T10" fmla="*/ 2147483647 w 4176"/>
              <a:gd name="T11" fmla="*/ 2147483647 h 2760"/>
              <a:gd name="T12" fmla="*/ 2147483647 w 4176"/>
              <a:gd name="T13" fmla="*/ 1612900000 h 2760"/>
              <a:gd name="T14" fmla="*/ 2147483647 w 4176"/>
              <a:gd name="T15" fmla="*/ 645160000 h 2760"/>
              <a:gd name="T16" fmla="*/ 2147483647 w 4176"/>
              <a:gd name="T17" fmla="*/ 282257500 h 2760"/>
              <a:gd name="T18" fmla="*/ 2147483647 w 4176"/>
              <a:gd name="T19" fmla="*/ 161290000 h 2760"/>
              <a:gd name="T20" fmla="*/ 2147483647 w 4176"/>
              <a:gd name="T21" fmla="*/ 161290000 h 2760"/>
              <a:gd name="T22" fmla="*/ 2147483647 w 4176"/>
              <a:gd name="T23" fmla="*/ 1129030000 h 2760"/>
              <a:gd name="T24" fmla="*/ 2147483647 w 4176"/>
              <a:gd name="T25" fmla="*/ 2147483647 h 2760"/>
              <a:gd name="T26" fmla="*/ 2147483647 w 4176"/>
              <a:gd name="T27" fmla="*/ 2147483647 h 27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176" h="2760">
                <a:moveTo>
                  <a:pt x="0" y="2752"/>
                </a:moveTo>
                <a:cubicBezTo>
                  <a:pt x="108" y="2756"/>
                  <a:pt x="216" y="2760"/>
                  <a:pt x="288" y="2752"/>
                </a:cubicBezTo>
                <a:cubicBezTo>
                  <a:pt x="360" y="2744"/>
                  <a:pt x="384" y="2728"/>
                  <a:pt x="432" y="2704"/>
                </a:cubicBezTo>
                <a:cubicBezTo>
                  <a:pt x="480" y="2680"/>
                  <a:pt x="520" y="2656"/>
                  <a:pt x="576" y="2608"/>
                </a:cubicBezTo>
                <a:cubicBezTo>
                  <a:pt x="632" y="2560"/>
                  <a:pt x="640" y="2624"/>
                  <a:pt x="768" y="2416"/>
                </a:cubicBezTo>
                <a:cubicBezTo>
                  <a:pt x="896" y="2208"/>
                  <a:pt x="1192" y="1656"/>
                  <a:pt x="1344" y="1360"/>
                </a:cubicBezTo>
                <a:cubicBezTo>
                  <a:pt x="1496" y="1064"/>
                  <a:pt x="1568" y="824"/>
                  <a:pt x="1680" y="640"/>
                </a:cubicBezTo>
                <a:cubicBezTo>
                  <a:pt x="1792" y="456"/>
                  <a:pt x="1880" y="344"/>
                  <a:pt x="2016" y="256"/>
                </a:cubicBezTo>
                <a:cubicBezTo>
                  <a:pt x="2152" y="168"/>
                  <a:pt x="2296" y="144"/>
                  <a:pt x="2496" y="112"/>
                </a:cubicBezTo>
                <a:cubicBezTo>
                  <a:pt x="2696" y="80"/>
                  <a:pt x="3016" y="72"/>
                  <a:pt x="3216" y="64"/>
                </a:cubicBezTo>
                <a:cubicBezTo>
                  <a:pt x="3416" y="56"/>
                  <a:pt x="3560" y="0"/>
                  <a:pt x="3696" y="64"/>
                </a:cubicBezTo>
                <a:cubicBezTo>
                  <a:pt x="3832" y="128"/>
                  <a:pt x="3960" y="184"/>
                  <a:pt x="4032" y="448"/>
                </a:cubicBezTo>
                <a:cubicBezTo>
                  <a:pt x="4104" y="712"/>
                  <a:pt x="4104" y="1304"/>
                  <a:pt x="4128" y="1648"/>
                </a:cubicBezTo>
                <a:cubicBezTo>
                  <a:pt x="4152" y="1992"/>
                  <a:pt x="4164" y="2252"/>
                  <a:pt x="4176" y="2512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H="1">
            <a:off x="1828800" y="990600"/>
            <a:ext cx="2286000" cy="495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H="1">
            <a:off x="1828800" y="5867400"/>
            <a:ext cx="2438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 flipV="1">
            <a:off x="6096000" y="1752600"/>
            <a:ext cx="762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>
            <a:off x="2286000" y="5867400"/>
            <a:ext cx="0" cy="762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7"/>
          <p:cNvSpPr>
            <a:spLocks noChangeShapeType="1"/>
          </p:cNvSpPr>
          <p:nvPr/>
        </p:nvSpPr>
        <p:spPr bwMode="auto">
          <a:xfrm>
            <a:off x="6477000" y="1828800"/>
            <a:ext cx="152400" cy="4800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WordArt 18"/>
          <p:cNvSpPr>
            <a:spLocks noChangeArrowheads="1" noChangeShapeType="1" noTextEdit="1"/>
          </p:cNvSpPr>
          <p:nvPr/>
        </p:nvSpPr>
        <p:spPr bwMode="auto">
          <a:xfrm>
            <a:off x="8382000" y="6019800"/>
            <a:ext cx="59055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chemeClr val="bg2"/>
                </a:solidFill>
                <a:latin typeface="Times New Roman"/>
                <a:cs typeface="Times New Roman"/>
              </a:rPr>
              <a:t>t [h]</a:t>
            </a:r>
          </a:p>
        </p:txBody>
      </p:sp>
      <p:sp>
        <p:nvSpPr>
          <p:cNvPr id="23564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9239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chemeClr val="bg2"/>
                </a:solidFill>
                <a:latin typeface="Times New Roman"/>
                <a:cs typeface="Times New Roman"/>
              </a:rPr>
              <a:t>X [g/l]</a:t>
            </a:r>
          </a:p>
        </p:txBody>
      </p:sp>
      <p:sp>
        <p:nvSpPr>
          <p:cNvPr id="50197" name="WordArt 21"/>
          <p:cNvSpPr>
            <a:spLocks noChangeArrowheads="1" noChangeShapeType="1" noTextEdit="1"/>
          </p:cNvSpPr>
          <p:nvPr/>
        </p:nvSpPr>
        <p:spPr bwMode="auto">
          <a:xfrm>
            <a:off x="5791200" y="990600"/>
            <a:ext cx="762000" cy="600075"/>
          </a:xfrm>
          <a:prstGeom prst="rect">
            <a:avLst/>
          </a:prstGeom>
          <a:ln w="9525">
            <a:noFill/>
            <a:round/>
            <a:headEnd/>
            <a:tailEnd/>
          </a:ln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solidFill>
                  <a:schemeClr val="bg2"/>
                </a:solidFill>
                <a:latin typeface="Symbol"/>
              </a:rPr>
              <a:t>m</a:t>
            </a:r>
            <a:r>
              <a:rPr lang="en-US" sz="3600" i="1" kern="10" baseline="-25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3566" name="WordArt 22"/>
          <p:cNvSpPr>
            <a:spLocks noChangeArrowheads="1" noChangeShapeType="1" noTextEdit="1"/>
          </p:cNvSpPr>
          <p:nvPr/>
        </p:nvSpPr>
        <p:spPr bwMode="auto">
          <a:xfrm>
            <a:off x="2590800" y="4953000"/>
            <a:ext cx="257175" cy="561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bg2"/>
                </a:solidFill>
                <a:latin typeface="Symbol"/>
              </a:rPr>
              <a:t>m</a:t>
            </a:r>
          </a:p>
        </p:txBody>
      </p:sp>
      <p:sp>
        <p:nvSpPr>
          <p:cNvPr id="23567" name="WordArt 24"/>
          <p:cNvSpPr>
            <a:spLocks noChangeArrowheads="1" noChangeShapeType="1" noTextEdit="1"/>
          </p:cNvSpPr>
          <p:nvPr/>
        </p:nvSpPr>
        <p:spPr bwMode="auto">
          <a:xfrm>
            <a:off x="4648200" y="5943600"/>
            <a:ext cx="381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3568" name="WordArt 26"/>
          <p:cNvSpPr>
            <a:spLocks noChangeArrowheads="1" noChangeShapeType="1" noTextEdit="1"/>
          </p:cNvSpPr>
          <p:nvPr/>
        </p:nvSpPr>
        <p:spPr bwMode="auto">
          <a:xfrm>
            <a:off x="6096000" y="4114800"/>
            <a:ext cx="2190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solidFill>
                  <a:schemeClr val="bg2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3569" name="WordArt 27"/>
          <p:cNvSpPr>
            <a:spLocks noChangeArrowheads="1" noChangeShapeType="1" noTextEdit="1"/>
          </p:cNvSpPr>
          <p:nvPr/>
        </p:nvSpPr>
        <p:spPr bwMode="auto">
          <a:xfrm>
            <a:off x="6324600" y="4343400"/>
            <a:ext cx="13335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23570" name="WordArt 28"/>
          <p:cNvSpPr>
            <a:spLocks noChangeArrowheads="1" noChangeShapeType="1" noTextEdit="1"/>
          </p:cNvSpPr>
          <p:nvPr/>
        </p:nvSpPr>
        <p:spPr bwMode="auto">
          <a:xfrm>
            <a:off x="4343400" y="5715000"/>
            <a:ext cx="2190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solidFill>
                  <a:schemeClr val="bg2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3571" name="Arc 29"/>
          <p:cNvSpPr>
            <a:spLocks/>
          </p:cNvSpPr>
          <p:nvPr/>
        </p:nvSpPr>
        <p:spPr bwMode="auto">
          <a:xfrm>
            <a:off x="2133600" y="5119688"/>
            <a:ext cx="303213" cy="823912"/>
          </a:xfrm>
          <a:custGeom>
            <a:avLst/>
            <a:gdLst>
              <a:gd name="T0" fmla="*/ 791822 w 21505"/>
              <a:gd name="T1" fmla="*/ 0 h 21230"/>
              <a:gd name="T2" fmla="*/ 4275198 w 21505"/>
              <a:gd name="T3" fmla="*/ 28923658 h 21230"/>
              <a:gd name="T4" fmla="*/ 0 w 21505"/>
              <a:gd name="T5" fmla="*/ 31975082 h 212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05" h="21230" fill="none" extrusionOk="0">
                <a:moveTo>
                  <a:pt x="3982" y="0"/>
                </a:moveTo>
                <a:cubicBezTo>
                  <a:pt x="13452" y="1777"/>
                  <a:pt x="20601" y="9611"/>
                  <a:pt x="21504" y="19204"/>
                </a:cubicBezTo>
              </a:path>
              <a:path w="21505" h="21230" stroke="0" extrusionOk="0">
                <a:moveTo>
                  <a:pt x="3982" y="0"/>
                </a:moveTo>
                <a:cubicBezTo>
                  <a:pt x="13452" y="1777"/>
                  <a:pt x="20601" y="9611"/>
                  <a:pt x="21504" y="19204"/>
                </a:cubicBezTo>
                <a:lnTo>
                  <a:pt x="0" y="21230"/>
                </a:lnTo>
                <a:lnTo>
                  <a:pt x="3982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30"/>
          <p:cNvSpPr>
            <a:spLocks noChangeShapeType="1"/>
          </p:cNvSpPr>
          <p:nvPr/>
        </p:nvSpPr>
        <p:spPr bwMode="auto">
          <a:xfrm flipH="1">
            <a:off x="2819400" y="685800"/>
            <a:ext cx="3505200" cy="2133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31"/>
          <p:cNvSpPr>
            <a:spLocks noChangeShapeType="1"/>
          </p:cNvSpPr>
          <p:nvPr/>
        </p:nvSpPr>
        <p:spPr bwMode="auto">
          <a:xfrm flipH="1">
            <a:off x="4038600" y="2133600"/>
            <a:ext cx="2590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Line 33"/>
          <p:cNvSpPr>
            <a:spLocks noChangeShapeType="1"/>
          </p:cNvSpPr>
          <p:nvPr/>
        </p:nvSpPr>
        <p:spPr bwMode="auto">
          <a:xfrm flipV="1">
            <a:off x="1828800" y="1143000"/>
            <a:ext cx="0" cy="5486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Line 34"/>
          <p:cNvSpPr>
            <a:spLocks noChangeShapeType="1"/>
          </p:cNvSpPr>
          <p:nvPr/>
        </p:nvSpPr>
        <p:spPr bwMode="auto">
          <a:xfrm flipH="1">
            <a:off x="762000" y="6629400"/>
            <a:ext cx="1066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Line 35"/>
          <p:cNvSpPr>
            <a:spLocks noChangeShapeType="1"/>
          </p:cNvSpPr>
          <p:nvPr/>
        </p:nvSpPr>
        <p:spPr bwMode="auto">
          <a:xfrm flipH="1">
            <a:off x="1524000" y="5181600"/>
            <a:ext cx="685800" cy="1447800"/>
          </a:xfrm>
          <a:prstGeom prst="line">
            <a:avLst/>
          </a:prstGeom>
          <a:noFill/>
          <a:ln w="5715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Line 37"/>
          <p:cNvSpPr>
            <a:spLocks noChangeShapeType="1"/>
          </p:cNvSpPr>
          <p:nvPr/>
        </p:nvSpPr>
        <p:spPr bwMode="auto">
          <a:xfrm>
            <a:off x="7848600" y="3276600"/>
            <a:ext cx="121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Line 38"/>
          <p:cNvSpPr>
            <a:spLocks noChangeShapeType="1"/>
          </p:cNvSpPr>
          <p:nvPr/>
        </p:nvSpPr>
        <p:spPr bwMode="auto">
          <a:xfrm flipV="1">
            <a:off x="7848600" y="2362200"/>
            <a:ext cx="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Freeform 39"/>
          <p:cNvSpPr>
            <a:spLocks/>
          </p:cNvSpPr>
          <p:nvPr/>
        </p:nvSpPr>
        <p:spPr bwMode="auto">
          <a:xfrm>
            <a:off x="7848600" y="2590800"/>
            <a:ext cx="1003300" cy="698500"/>
          </a:xfrm>
          <a:custGeom>
            <a:avLst/>
            <a:gdLst>
              <a:gd name="T0" fmla="*/ 0 w 632"/>
              <a:gd name="T1" fmla="*/ 20161250 h 440"/>
              <a:gd name="T2" fmla="*/ 725805000 w 632"/>
              <a:gd name="T3" fmla="*/ 20161250 h 440"/>
              <a:gd name="T4" fmla="*/ 967740000 w 632"/>
              <a:gd name="T5" fmla="*/ 20161250 h 440"/>
              <a:gd name="T6" fmla="*/ 1209675000 w 632"/>
              <a:gd name="T7" fmla="*/ 141128750 h 440"/>
              <a:gd name="T8" fmla="*/ 1451610000 w 632"/>
              <a:gd name="T9" fmla="*/ 504031250 h 440"/>
              <a:gd name="T10" fmla="*/ 1572577500 w 632"/>
              <a:gd name="T11" fmla="*/ 866933750 h 440"/>
              <a:gd name="T12" fmla="*/ 1572577500 w 632"/>
              <a:gd name="T13" fmla="*/ 1108868750 h 4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2" h="440">
                <a:moveTo>
                  <a:pt x="0" y="8"/>
                </a:moveTo>
                <a:cubicBezTo>
                  <a:pt x="112" y="8"/>
                  <a:pt x="224" y="8"/>
                  <a:pt x="288" y="8"/>
                </a:cubicBezTo>
                <a:cubicBezTo>
                  <a:pt x="352" y="8"/>
                  <a:pt x="352" y="0"/>
                  <a:pt x="384" y="8"/>
                </a:cubicBezTo>
                <a:cubicBezTo>
                  <a:pt x="416" y="16"/>
                  <a:pt x="448" y="24"/>
                  <a:pt x="480" y="56"/>
                </a:cubicBezTo>
                <a:cubicBezTo>
                  <a:pt x="512" y="88"/>
                  <a:pt x="552" y="152"/>
                  <a:pt x="576" y="200"/>
                </a:cubicBezTo>
                <a:cubicBezTo>
                  <a:pt x="600" y="248"/>
                  <a:pt x="616" y="304"/>
                  <a:pt x="624" y="344"/>
                </a:cubicBezTo>
                <a:cubicBezTo>
                  <a:pt x="632" y="384"/>
                  <a:pt x="628" y="412"/>
                  <a:pt x="624" y="440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WordArt 41"/>
          <p:cNvSpPr>
            <a:spLocks noChangeArrowheads="1" noChangeShapeType="1" noTextEdit="1"/>
          </p:cNvSpPr>
          <p:nvPr/>
        </p:nvSpPr>
        <p:spPr bwMode="auto">
          <a:xfrm>
            <a:off x="8686800" y="3429000"/>
            <a:ext cx="2286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chemeClr val="bg2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23581" name="WordArt 42"/>
          <p:cNvSpPr>
            <a:spLocks noChangeArrowheads="1" noChangeShapeType="1" noTextEdit="1"/>
          </p:cNvSpPr>
          <p:nvPr/>
        </p:nvSpPr>
        <p:spPr bwMode="auto">
          <a:xfrm>
            <a:off x="7467600" y="2514600"/>
            <a:ext cx="257175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solidFill>
                  <a:schemeClr val="bg2"/>
                </a:solidFill>
                <a:latin typeface="Times New Roman"/>
                <a:cs typeface="Times New Roman"/>
              </a:rPr>
              <a:t>1.0</a:t>
            </a:r>
          </a:p>
        </p:txBody>
      </p:sp>
      <p:sp>
        <p:nvSpPr>
          <p:cNvPr id="23582" name="Arc 43"/>
          <p:cNvSpPr>
            <a:spLocks/>
          </p:cNvSpPr>
          <p:nvPr/>
        </p:nvSpPr>
        <p:spPr bwMode="auto">
          <a:xfrm>
            <a:off x="5181600" y="1371600"/>
            <a:ext cx="762000" cy="762000"/>
          </a:xfrm>
          <a:custGeom>
            <a:avLst/>
            <a:gdLst>
              <a:gd name="T0" fmla="*/ 0 w 21600"/>
              <a:gd name="T1" fmla="*/ 0 h 21600"/>
              <a:gd name="T2" fmla="*/ 26881667 w 21600"/>
              <a:gd name="T3" fmla="*/ 26881667 h 21600"/>
              <a:gd name="T4" fmla="*/ 0 w 21600"/>
              <a:gd name="T5" fmla="*/ 268816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WordArt 21"/>
          <p:cNvSpPr>
            <a:spLocks noChangeArrowheads="1" noChangeShapeType="1" noTextEdit="1"/>
          </p:cNvSpPr>
          <p:nvPr/>
        </p:nvSpPr>
        <p:spPr bwMode="auto">
          <a:xfrm>
            <a:off x="7588250" y="1591447"/>
            <a:ext cx="762000" cy="600075"/>
          </a:xfrm>
          <a:prstGeom prst="rect">
            <a:avLst/>
          </a:prstGeom>
          <a:ln w="9525">
            <a:noFill/>
            <a:round/>
            <a:headEnd/>
            <a:tailEnd/>
          </a:ln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solidFill>
                  <a:schemeClr val="bg2"/>
                </a:solidFill>
                <a:latin typeface="Symbol"/>
              </a:rPr>
              <a:t>m</a:t>
            </a:r>
            <a:r>
              <a:rPr lang="en-US" sz="3600" i="1" kern="10" baseline="-25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468313" y="981075"/>
            <a:ext cx="3959225" cy="2160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4859338" y="981075"/>
            <a:ext cx="3959225" cy="2160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Text Box 28"/>
          <p:cNvSpPr txBox="1">
            <a:spLocks noChangeArrowheads="1"/>
          </p:cNvSpPr>
          <p:nvPr/>
        </p:nvSpPr>
        <p:spPr bwMode="auto">
          <a:xfrm>
            <a:off x="468313" y="982663"/>
            <a:ext cx="39592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Unstructured Models</a:t>
            </a:r>
          </a:p>
          <a:p>
            <a:pPr algn="ctr"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(cell population is treated as single component)</a:t>
            </a:r>
          </a:p>
          <a:p>
            <a:pPr algn="ctr" eaLnBrk="1" hangingPunct="1"/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65" name="Rectangle 29"/>
          <p:cNvSpPr>
            <a:spLocks noChangeArrowheads="1"/>
          </p:cNvSpPr>
          <p:nvPr/>
        </p:nvSpPr>
        <p:spPr bwMode="auto">
          <a:xfrm>
            <a:off x="468313" y="3670300"/>
            <a:ext cx="3959225" cy="215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66" name="Rectangle 30"/>
          <p:cNvSpPr>
            <a:spLocks noChangeArrowheads="1"/>
          </p:cNvSpPr>
          <p:nvPr/>
        </p:nvSpPr>
        <p:spPr bwMode="auto">
          <a:xfrm>
            <a:off x="4859338" y="3670300"/>
            <a:ext cx="3959225" cy="215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Text Box 31"/>
          <p:cNvSpPr txBox="1">
            <a:spLocks noChangeArrowheads="1"/>
          </p:cNvSpPr>
          <p:nvPr/>
        </p:nvSpPr>
        <p:spPr bwMode="auto">
          <a:xfrm>
            <a:off x="4859338" y="3670300"/>
            <a:ext cx="3959225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Segregated Models</a:t>
            </a:r>
          </a:p>
          <a:p>
            <a:pPr algn="ctr"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(cells are treated  heterogeneous)</a:t>
            </a:r>
          </a:p>
          <a:p>
            <a:pPr algn="ctr" eaLnBrk="1" hangingPunct="1"/>
            <a:endParaRPr lang="en-US" sz="28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Text Box 32"/>
          <p:cNvSpPr txBox="1">
            <a:spLocks noChangeArrowheads="1"/>
          </p:cNvSpPr>
          <p:nvPr/>
        </p:nvSpPr>
        <p:spPr bwMode="auto">
          <a:xfrm>
            <a:off x="468313" y="3644900"/>
            <a:ext cx="39592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Nonsegregated Models</a:t>
            </a:r>
          </a:p>
          <a:p>
            <a:pPr algn="ctr"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(cells are treated as homogeneous)</a:t>
            </a:r>
          </a:p>
          <a:p>
            <a:pPr algn="ctr" eaLnBrk="1" hangingPunct="1"/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26"/>
          <p:cNvSpPr txBox="1">
            <a:spLocks noChangeArrowheads="1"/>
          </p:cNvSpPr>
          <p:nvPr/>
        </p:nvSpPr>
        <p:spPr bwMode="auto">
          <a:xfrm>
            <a:off x="4859338" y="981075"/>
            <a:ext cx="39592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Structured Models</a:t>
            </a:r>
          </a:p>
          <a:p>
            <a:pPr algn="ctr"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(cell population is treated as a multi-component system)</a:t>
            </a:r>
          </a:p>
          <a:p>
            <a:pPr algn="ctr" eaLnBrk="1" hangingPunct="1"/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Oval 33"/>
          <p:cNvSpPr>
            <a:spLocks noChangeArrowheads="1"/>
          </p:cNvSpPr>
          <p:nvPr/>
        </p:nvSpPr>
        <p:spPr bwMode="auto">
          <a:xfrm>
            <a:off x="539750" y="2708275"/>
            <a:ext cx="714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Oval 34"/>
          <p:cNvSpPr>
            <a:spLocks noChangeArrowheads="1"/>
          </p:cNvSpPr>
          <p:nvPr/>
        </p:nvSpPr>
        <p:spPr bwMode="auto">
          <a:xfrm>
            <a:off x="755650" y="2924175"/>
            <a:ext cx="71438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Oval 35"/>
          <p:cNvSpPr>
            <a:spLocks noChangeArrowheads="1"/>
          </p:cNvSpPr>
          <p:nvPr/>
        </p:nvSpPr>
        <p:spPr bwMode="auto">
          <a:xfrm>
            <a:off x="971550" y="2706688"/>
            <a:ext cx="71438" cy="1444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Oval 36"/>
          <p:cNvSpPr>
            <a:spLocks noChangeArrowheads="1"/>
          </p:cNvSpPr>
          <p:nvPr/>
        </p:nvSpPr>
        <p:spPr bwMode="auto">
          <a:xfrm>
            <a:off x="1187450" y="2922588"/>
            <a:ext cx="71438" cy="144462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0" name="Oval 37"/>
          <p:cNvSpPr>
            <a:spLocks noChangeArrowheads="1"/>
          </p:cNvSpPr>
          <p:nvPr/>
        </p:nvSpPr>
        <p:spPr bwMode="auto">
          <a:xfrm>
            <a:off x="755650" y="2563813"/>
            <a:ext cx="71438" cy="144462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1" name="Oval 38"/>
          <p:cNvSpPr>
            <a:spLocks noChangeArrowheads="1"/>
          </p:cNvSpPr>
          <p:nvPr/>
        </p:nvSpPr>
        <p:spPr bwMode="auto">
          <a:xfrm>
            <a:off x="1187450" y="2562225"/>
            <a:ext cx="714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2" name="Oval 39"/>
          <p:cNvSpPr>
            <a:spLocks noChangeArrowheads="1"/>
          </p:cNvSpPr>
          <p:nvPr/>
        </p:nvSpPr>
        <p:spPr bwMode="auto">
          <a:xfrm>
            <a:off x="611188" y="5397500"/>
            <a:ext cx="71437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3" name="Oval 40"/>
          <p:cNvSpPr>
            <a:spLocks noChangeArrowheads="1"/>
          </p:cNvSpPr>
          <p:nvPr/>
        </p:nvSpPr>
        <p:spPr bwMode="auto">
          <a:xfrm>
            <a:off x="827088" y="5613400"/>
            <a:ext cx="71437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4" name="Oval 41"/>
          <p:cNvSpPr>
            <a:spLocks noChangeArrowheads="1"/>
          </p:cNvSpPr>
          <p:nvPr/>
        </p:nvSpPr>
        <p:spPr bwMode="auto">
          <a:xfrm>
            <a:off x="1042988" y="5397500"/>
            <a:ext cx="71437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5" name="Oval 42"/>
          <p:cNvSpPr>
            <a:spLocks noChangeArrowheads="1"/>
          </p:cNvSpPr>
          <p:nvPr/>
        </p:nvSpPr>
        <p:spPr bwMode="auto">
          <a:xfrm>
            <a:off x="1258888" y="5613400"/>
            <a:ext cx="71437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6" name="Oval 43"/>
          <p:cNvSpPr>
            <a:spLocks noChangeArrowheads="1"/>
          </p:cNvSpPr>
          <p:nvPr/>
        </p:nvSpPr>
        <p:spPr bwMode="auto">
          <a:xfrm>
            <a:off x="827088" y="5253038"/>
            <a:ext cx="71437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7" name="Oval 44"/>
          <p:cNvSpPr>
            <a:spLocks noChangeArrowheads="1"/>
          </p:cNvSpPr>
          <p:nvPr/>
        </p:nvSpPr>
        <p:spPr bwMode="auto">
          <a:xfrm>
            <a:off x="1258888" y="5253038"/>
            <a:ext cx="71437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8" name="Oval 45"/>
          <p:cNvSpPr>
            <a:spLocks noChangeArrowheads="1"/>
          </p:cNvSpPr>
          <p:nvPr/>
        </p:nvSpPr>
        <p:spPr bwMode="auto">
          <a:xfrm>
            <a:off x="5005388" y="2708275"/>
            <a:ext cx="71437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9" name="Oval 46"/>
          <p:cNvSpPr>
            <a:spLocks noChangeArrowheads="1"/>
          </p:cNvSpPr>
          <p:nvPr/>
        </p:nvSpPr>
        <p:spPr bwMode="auto">
          <a:xfrm>
            <a:off x="5221288" y="2924175"/>
            <a:ext cx="71437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0" name="Oval 47"/>
          <p:cNvSpPr>
            <a:spLocks noChangeArrowheads="1"/>
          </p:cNvSpPr>
          <p:nvPr/>
        </p:nvSpPr>
        <p:spPr bwMode="auto">
          <a:xfrm>
            <a:off x="5437188" y="2709863"/>
            <a:ext cx="71437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Oval 49"/>
          <p:cNvSpPr>
            <a:spLocks noChangeArrowheads="1"/>
          </p:cNvSpPr>
          <p:nvPr/>
        </p:nvSpPr>
        <p:spPr bwMode="auto">
          <a:xfrm>
            <a:off x="5221288" y="2563813"/>
            <a:ext cx="71437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2" name="Rectangle 51"/>
          <p:cNvSpPr>
            <a:spLocks noChangeArrowheads="1"/>
          </p:cNvSpPr>
          <p:nvPr/>
        </p:nvSpPr>
        <p:spPr bwMode="auto">
          <a:xfrm>
            <a:off x="5508625" y="2924175"/>
            <a:ext cx="144463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3" name="Rectangle 52"/>
          <p:cNvSpPr>
            <a:spLocks noChangeArrowheads="1"/>
          </p:cNvSpPr>
          <p:nvPr/>
        </p:nvSpPr>
        <p:spPr bwMode="auto">
          <a:xfrm>
            <a:off x="5724525" y="2781300"/>
            <a:ext cx="144463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4" name="Rectangle 53"/>
          <p:cNvSpPr>
            <a:spLocks noChangeArrowheads="1"/>
          </p:cNvSpPr>
          <p:nvPr/>
        </p:nvSpPr>
        <p:spPr bwMode="auto">
          <a:xfrm>
            <a:off x="6011863" y="2925763"/>
            <a:ext cx="144462" cy="1444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5" name="Oval 56"/>
          <p:cNvSpPr>
            <a:spLocks noChangeArrowheads="1"/>
          </p:cNvSpPr>
          <p:nvPr/>
        </p:nvSpPr>
        <p:spPr bwMode="auto">
          <a:xfrm>
            <a:off x="1331913" y="2708275"/>
            <a:ext cx="71437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6" name="Oval 57"/>
          <p:cNvSpPr>
            <a:spLocks noChangeArrowheads="1"/>
          </p:cNvSpPr>
          <p:nvPr/>
        </p:nvSpPr>
        <p:spPr bwMode="auto">
          <a:xfrm>
            <a:off x="1547813" y="2924175"/>
            <a:ext cx="71437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7" name="Oval 58"/>
          <p:cNvSpPr>
            <a:spLocks noChangeArrowheads="1"/>
          </p:cNvSpPr>
          <p:nvPr/>
        </p:nvSpPr>
        <p:spPr bwMode="auto">
          <a:xfrm>
            <a:off x="1547813" y="2563813"/>
            <a:ext cx="71437" cy="1444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8" name="Oval 59"/>
          <p:cNvSpPr>
            <a:spLocks noChangeArrowheads="1"/>
          </p:cNvSpPr>
          <p:nvPr/>
        </p:nvSpPr>
        <p:spPr bwMode="auto">
          <a:xfrm>
            <a:off x="1476375" y="5399088"/>
            <a:ext cx="71438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9" name="Oval 60"/>
          <p:cNvSpPr>
            <a:spLocks noChangeArrowheads="1"/>
          </p:cNvSpPr>
          <p:nvPr/>
        </p:nvSpPr>
        <p:spPr bwMode="auto">
          <a:xfrm>
            <a:off x="1692275" y="5614988"/>
            <a:ext cx="71438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0" name="Oval 61"/>
          <p:cNvSpPr>
            <a:spLocks noChangeArrowheads="1"/>
          </p:cNvSpPr>
          <p:nvPr/>
        </p:nvSpPr>
        <p:spPr bwMode="auto">
          <a:xfrm>
            <a:off x="1692275" y="5254625"/>
            <a:ext cx="714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1" name="Oval 71"/>
          <p:cNvSpPr>
            <a:spLocks noChangeArrowheads="1"/>
          </p:cNvSpPr>
          <p:nvPr/>
        </p:nvSpPr>
        <p:spPr bwMode="auto">
          <a:xfrm>
            <a:off x="5003800" y="5397500"/>
            <a:ext cx="714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2" name="Oval 72"/>
          <p:cNvSpPr>
            <a:spLocks noChangeArrowheads="1"/>
          </p:cNvSpPr>
          <p:nvPr/>
        </p:nvSpPr>
        <p:spPr bwMode="auto">
          <a:xfrm>
            <a:off x="5219700" y="5541963"/>
            <a:ext cx="144463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3" name="Oval 73"/>
          <p:cNvSpPr>
            <a:spLocks noChangeArrowheads="1"/>
          </p:cNvSpPr>
          <p:nvPr/>
        </p:nvSpPr>
        <p:spPr bwMode="auto">
          <a:xfrm>
            <a:off x="5435600" y="5397500"/>
            <a:ext cx="144463" cy="2174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4" name="Oval 74"/>
          <p:cNvSpPr>
            <a:spLocks noChangeArrowheads="1"/>
          </p:cNvSpPr>
          <p:nvPr/>
        </p:nvSpPr>
        <p:spPr bwMode="auto">
          <a:xfrm>
            <a:off x="5651500" y="5613400"/>
            <a:ext cx="714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5" name="Oval 75"/>
          <p:cNvSpPr>
            <a:spLocks noChangeArrowheads="1"/>
          </p:cNvSpPr>
          <p:nvPr/>
        </p:nvSpPr>
        <p:spPr bwMode="auto">
          <a:xfrm>
            <a:off x="5219700" y="5253038"/>
            <a:ext cx="71438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6" name="Oval 76"/>
          <p:cNvSpPr>
            <a:spLocks noChangeArrowheads="1"/>
          </p:cNvSpPr>
          <p:nvPr/>
        </p:nvSpPr>
        <p:spPr bwMode="auto">
          <a:xfrm>
            <a:off x="5651500" y="5253038"/>
            <a:ext cx="71438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7" name="Oval 77"/>
          <p:cNvSpPr>
            <a:spLocks noChangeArrowheads="1"/>
          </p:cNvSpPr>
          <p:nvPr/>
        </p:nvSpPr>
        <p:spPr bwMode="auto">
          <a:xfrm>
            <a:off x="5795963" y="5399088"/>
            <a:ext cx="144462" cy="2159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8" name="Oval 78"/>
          <p:cNvSpPr>
            <a:spLocks noChangeArrowheads="1"/>
          </p:cNvSpPr>
          <p:nvPr/>
        </p:nvSpPr>
        <p:spPr bwMode="auto">
          <a:xfrm>
            <a:off x="6084888" y="5541963"/>
            <a:ext cx="142875" cy="217487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9" name="Oval 79"/>
          <p:cNvSpPr>
            <a:spLocks noChangeArrowheads="1"/>
          </p:cNvSpPr>
          <p:nvPr/>
        </p:nvSpPr>
        <p:spPr bwMode="auto">
          <a:xfrm>
            <a:off x="6084888" y="5254625"/>
            <a:ext cx="71437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20" name="Rectangle 80"/>
          <p:cNvSpPr>
            <a:spLocks noChangeArrowheads="1"/>
          </p:cNvSpPr>
          <p:nvPr/>
        </p:nvSpPr>
        <p:spPr bwMode="auto">
          <a:xfrm>
            <a:off x="5940425" y="2565400"/>
            <a:ext cx="144463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21" name="Rectangle 81"/>
          <p:cNvSpPr>
            <a:spLocks noChangeArrowheads="1"/>
          </p:cNvSpPr>
          <p:nvPr/>
        </p:nvSpPr>
        <p:spPr bwMode="auto">
          <a:xfrm>
            <a:off x="1150938" y="238125"/>
            <a:ext cx="58181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Approaches to modeling cell growth: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Important Process and their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4200"/>
            <a:ext cx="7772400" cy="2154238"/>
          </a:xfrm>
        </p:spPr>
        <p:txBody>
          <a:bodyPr/>
          <a:lstStyle/>
          <a:p>
            <a:pPr>
              <a:defRPr/>
            </a:pPr>
            <a:r>
              <a:rPr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Enzyme kinetics</a:t>
            </a:r>
          </a:p>
          <a:p>
            <a:pPr marL="165100" indent="0">
              <a:buFont typeface="Arial" pitchFamily="34" charset="0"/>
              <a:buNone/>
              <a:defRPr/>
            </a:pPr>
            <a:endParaRPr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Fermentation kinetics</a:t>
            </a:r>
          </a:p>
          <a:p>
            <a:pPr>
              <a:defRPr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468313" y="981075"/>
            <a:ext cx="3959225" cy="4895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4859338" y="981075"/>
            <a:ext cx="3959225" cy="4824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8313" y="982663"/>
            <a:ext cx="3959225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Unstructured Nonsegregated Models</a:t>
            </a:r>
            <a:endParaRPr lang="en-US" sz="32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(cell population is treated as single component, and cells are treated as homogeneous)</a:t>
            </a:r>
          </a:p>
          <a:p>
            <a:pPr algn="ctr" eaLnBrk="1" hangingPunct="1"/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4859338" y="981075"/>
            <a:ext cx="395922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Structured Segregated Models</a:t>
            </a:r>
          </a:p>
          <a:p>
            <a:pPr algn="ctr"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(cell population is treated as a multi-component system, and cells are treated  heterogeneous)</a:t>
            </a:r>
          </a:p>
          <a:p>
            <a:pPr algn="ctr" eaLnBrk="1" hangingPunct="1"/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Oval 10"/>
          <p:cNvSpPr>
            <a:spLocks noChangeArrowheads="1"/>
          </p:cNvSpPr>
          <p:nvPr/>
        </p:nvSpPr>
        <p:spPr bwMode="auto">
          <a:xfrm>
            <a:off x="539750" y="5373688"/>
            <a:ext cx="71438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Oval 11"/>
          <p:cNvSpPr>
            <a:spLocks noChangeArrowheads="1"/>
          </p:cNvSpPr>
          <p:nvPr/>
        </p:nvSpPr>
        <p:spPr bwMode="auto">
          <a:xfrm>
            <a:off x="755650" y="5589588"/>
            <a:ext cx="71438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Oval 12"/>
          <p:cNvSpPr>
            <a:spLocks noChangeArrowheads="1"/>
          </p:cNvSpPr>
          <p:nvPr/>
        </p:nvSpPr>
        <p:spPr bwMode="auto">
          <a:xfrm>
            <a:off x="971550" y="5372100"/>
            <a:ext cx="714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Oval 13"/>
          <p:cNvSpPr>
            <a:spLocks noChangeArrowheads="1"/>
          </p:cNvSpPr>
          <p:nvPr/>
        </p:nvSpPr>
        <p:spPr bwMode="auto">
          <a:xfrm>
            <a:off x="1187450" y="5588000"/>
            <a:ext cx="714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Oval 14"/>
          <p:cNvSpPr>
            <a:spLocks noChangeArrowheads="1"/>
          </p:cNvSpPr>
          <p:nvPr/>
        </p:nvSpPr>
        <p:spPr bwMode="auto">
          <a:xfrm>
            <a:off x="755650" y="5229225"/>
            <a:ext cx="714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5"/>
          <p:cNvSpPr>
            <a:spLocks noChangeArrowheads="1"/>
          </p:cNvSpPr>
          <p:nvPr/>
        </p:nvSpPr>
        <p:spPr bwMode="auto">
          <a:xfrm>
            <a:off x="1187450" y="5227638"/>
            <a:ext cx="71438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2" name="Oval 22"/>
          <p:cNvSpPr>
            <a:spLocks noChangeArrowheads="1"/>
          </p:cNvSpPr>
          <p:nvPr/>
        </p:nvSpPr>
        <p:spPr bwMode="auto">
          <a:xfrm>
            <a:off x="4932363" y="5372100"/>
            <a:ext cx="142875" cy="217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3" name="Oval 23"/>
          <p:cNvSpPr>
            <a:spLocks noChangeArrowheads="1"/>
          </p:cNvSpPr>
          <p:nvPr/>
        </p:nvSpPr>
        <p:spPr bwMode="auto">
          <a:xfrm>
            <a:off x="5219700" y="5588000"/>
            <a:ext cx="714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Oval 24"/>
          <p:cNvSpPr>
            <a:spLocks noChangeArrowheads="1"/>
          </p:cNvSpPr>
          <p:nvPr/>
        </p:nvSpPr>
        <p:spPr bwMode="auto">
          <a:xfrm>
            <a:off x="5507038" y="5157788"/>
            <a:ext cx="144462" cy="2889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5" name="Oval 25"/>
          <p:cNvSpPr>
            <a:spLocks noChangeArrowheads="1"/>
          </p:cNvSpPr>
          <p:nvPr/>
        </p:nvSpPr>
        <p:spPr bwMode="auto">
          <a:xfrm>
            <a:off x="5219700" y="5084763"/>
            <a:ext cx="73025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Rectangle 26"/>
          <p:cNvSpPr>
            <a:spLocks noChangeArrowheads="1"/>
          </p:cNvSpPr>
          <p:nvPr/>
        </p:nvSpPr>
        <p:spPr bwMode="auto">
          <a:xfrm>
            <a:off x="5795963" y="5588000"/>
            <a:ext cx="144462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7" name="Rectangle 27"/>
          <p:cNvSpPr>
            <a:spLocks noChangeArrowheads="1"/>
          </p:cNvSpPr>
          <p:nvPr/>
        </p:nvSpPr>
        <p:spPr bwMode="auto">
          <a:xfrm>
            <a:off x="6084888" y="5516563"/>
            <a:ext cx="71437" cy="730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Rectangle 28"/>
          <p:cNvSpPr>
            <a:spLocks noChangeArrowheads="1"/>
          </p:cNvSpPr>
          <p:nvPr/>
        </p:nvSpPr>
        <p:spPr bwMode="auto">
          <a:xfrm>
            <a:off x="6443663" y="5445125"/>
            <a:ext cx="144462" cy="2889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Oval 29"/>
          <p:cNvSpPr>
            <a:spLocks noChangeArrowheads="1"/>
          </p:cNvSpPr>
          <p:nvPr/>
        </p:nvSpPr>
        <p:spPr bwMode="auto">
          <a:xfrm>
            <a:off x="1331913" y="5373688"/>
            <a:ext cx="71437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0" name="Oval 30"/>
          <p:cNvSpPr>
            <a:spLocks noChangeArrowheads="1"/>
          </p:cNvSpPr>
          <p:nvPr/>
        </p:nvSpPr>
        <p:spPr bwMode="auto">
          <a:xfrm>
            <a:off x="1547813" y="5589588"/>
            <a:ext cx="71437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1" name="Oval 31"/>
          <p:cNvSpPr>
            <a:spLocks noChangeArrowheads="1"/>
          </p:cNvSpPr>
          <p:nvPr/>
        </p:nvSpPr>
        <p:spPr bwMode="auto">
          <a:xfrm>
            <a:off x="1547813" y="5229225"/>
            <a:ext cx="71437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2" name="Rectangle 44"/>
          <p:cNvSpPr>
            <a:spLocks noChangeArrowheads="1"/>
          </p:cNvSpPr>
          <p:nvPr/>
        </p:nvSpPr>
        <p:spPr bwMode="auto">
          <a:xfrm>
            <a:off x="5938838" y="5157788"/>
            <a:ext cx="288925" cy="2159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3" name="Rectangle 45"/>
          <p:cNvSpPr>
            <a:spLocks noChangeArrowheads="1"/>
          </p:cNvSpPr>
          <p:nvPr/>
        </p:nvSpPr>
        <p:spPr bwMode="auto">
          <a:xfrm>
            <a:off x="1335088" y="212725"/>
            <a:ext cx="5816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Approaches to modeling cell growth:</a:t>
            </a:r>
          </a:p>
        </p:txBody>
      </p:sp>
      <p:sp>
        <p:nvSpPr>
          <p:cNvPr id="25624" name="Text Box 46"/>
          <p:cNvSpPr txBox="1">
            <a:spLocks noChangeArrowheads="1"/>
          </p:cNvSpPr>
          <p:nvPr/>
        </p:nvSpPr>
        <p:spPr bwMode="auto">
          <a:xfrm>
            <a:off x="663575" y="3933825"/>
            <a:ext cx="3476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Simple and applicable to many situations.</a:t>
            </a:r>
          </a:p>
        </p:txBody>
      </p:sp>
      <p:sp>
        <p:nvSpPr>
          <p:cNvPr id="25625" name="Text Box 47"/>
          <p:cNvSpPr txBox="1">
            <a:spLocks noChangeArrowheads="1"/>
          </p:cNvSpPr>
          <p:nvPr/>
        </p:nvSpPr>
        <p:spPr bwMode="auto">
          <a:xfrm>
            <a:off x="5056188" y="3573463"/>
            <a:ext cx="34766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Most realistic, but are computationally complex.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"/>
          <p:cNvSpPr txBox="1">
            <a:spLocks noChangeArrowheads="1"/>
          </p:cNvSpPr>
          <p:nvPr/>
        </p:nvSpPr>
        <p:spPr bwMode="auto">
          <a:xfrm>
            <a:off x="1322388" y="812800"/>
            <a:ext cx="5929312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Unstructured, nonsegregated models:</a:t>
            </a:r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auto">
          <a:xfrm>
            <a:off x="250825" y="2122488"/>
            <a:ext cx="2520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model: </a:t>
            </a:r>
          </a:p>
        </p:txBody>
      </p:sp>
      <p:sp>
        <p:nvSpPr>
          <p:cNvPr id="26628" name="Text Box 12"/>
          <p:cNvSpPr txBox="1">
            <a:spLocks noChangeArrowheads="1"/>
          </p:cNvSpPr>
          <p:nvPr/>
        </p:nvSpPr>
        <p:spPr bwMode="auto">
          <a:xfrm>
            <a:off x="3060700" y="2724150"/>
            <a:ext cx="5540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Line 14"/>
          <p:cNvSpPr>
            <a:spLocks noChangeShapeType="1"/>
          </p:cNvSpPr>
          <p:nvPr/>
        </p:nvSpPr>
        <p:spPr bwMode="auto">
          <a:xfrm>
            <a:off x="3781425" y="2965450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Text Box 15"/>
          <p:cNvSpPr txBox="1">
            <a:spLocks noChangeArrowheads="1"/>
          </p:cNvSpPr>
          <p:nvPr/>
        </p:nvSpPr>
        <p:spPr bwMode="auto">
          <a:xfrm>
            <a:off x="3924300" y="3000375"/>
            <a:ext cx="977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Rectangle 16"/>
          <p:cNvSpPr>
            <a:spLocks noChangeArrowheads="1"/>
          </p:cNvSpPr>
          <p:nvPr/>
        </p:nvSpPr>
        <p:spPr bwMode="auto">
          <a:xfrm>
            <a:off x="2989263" y="2462213"/>
            <a:ext cx="2590800" cy="1150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428625" y="4302125"/>
            <a:ext cx="84248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specific (cell) growth rate </a:t>
            </a:r>
          </a:p>
          <a:p>
            <a:pPr eaLnBrk="1" hangingPunct="1">
              <a:spcBef>
                <a:spcPct val="40000"/>
              </a:spcBef>
            </a:pPr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maximum specific growth rate at saturating substrate 	concentrations </a:t>
            </a:r>
          </a:p>
          <a:p>
            <a:pPr eaLnBrk="1" hangingPunct="1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substrate concentration </a:t>
            </a:r>
          </a:p>
          <a:p>
            <a:pPr eaLnBrk="1" hangingPunct="1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saturation constant (C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=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 2)</a:t>
            </a:r>
          </a:p>
          <a:p>
            <a:pPr eaLnBrk="1" hangingPunct="1">
              <a:spcBef>
                <a:spcPct val="40000"/>
              </a:spcBef>
            </a:pP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Text Box 20"/>
          <p:cNvSpPr txBox="1">
            <a:spLocks noChangeArrowheads="1"/>
          </p:cNvSpPr>
          <p:nvPr/>
        </p:nvSpPr>
        <p:spPr bwMode="auto">
          <a:xfrm>
            <a:off x="6011863" y="2425700"/>
            <a:ext cx="26638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Most commonly used model for cell growth</a:t>
            </a:r>
          </a:p>
        </p:txBody>
      </p:sp>
      <p:sp>
        <p:nvSpPr>
          <p:cNvPr id="26634" name="Text Box 24"/>
          <p:cNvSpPr txBox="1">
            <a:spLocks noChangeArrowheads="1"/>
          </p:cNvSpPr>
          <p:nvPr/>
        </p:nvSpPr>
        <p:spPr bwMode="auto">
          <a:xfrm>
            <a:off x="4022725" y="2508250"/>
            <a:ext cx="7826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Line 25"/>
          <p:cNvSpPr>
            <a:spLocks noChangeShapeType="1"/>
          </p:cNvSpPr>
          <p:nvPr/>
        </p:nvSpPr>
        <p:spPr bwMode="auto">
          <a:xfrm>
            <a:off x="3851275" y="2965450"/>
            <a:ext cx="1296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325563" y="244475"/>
            <a:ext cx="5927725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Unstructured, nonsegregated models: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0825" y="714375"/>
            <a:ext cx="2520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model: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60700" y="1316038"/>
            <a:ext cx="5540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022725" y="1100138"/>
            <a:ext cx="7826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851275" y="1557338"/>
            <a:ext cx="1296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924300" y="1592263"/>
            <a:ext cx="9779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989263" y="1054100"/>
            <a:ext cx="2590800" cy="1150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6011863" y="1017588"/>
            <a:ext cx="26638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Most commonly used model for cell growth</a:t>
            </a:r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75" y="2606675"/>
            <a:ext cx="7205663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9" name="Rectangle 13"/>
          <p:cNvSpPr>
            <a:spLocks noChangeArrowheads="1"/>
          </p:cNvSpPr>
          <p:nvPr/>
        </p:nvSpPr>
        <p:spPr bwMode="auto">
          <a:xfrm>
            <a:off x="4611688" y="4298950"/>
            <a:ext cx="1776412" cy="769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0.9 per h</a:t>
            </a:r>
          </a:p>
          <a:p>
            <a:r>
              <a:rPr lang="en-US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Ks = 0.7 g/L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65225" y="889000"/>
            <a:ext cx="5648325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Assumptions behind Monod model:</a:t>
            </a:r>
          </a:p>
        </p:txBody>
      </p:sp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898525" y="1954213"/>
            <a:ext cx="67691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One limiting substrate</a:t>
            </a:r>
          </a:p>
          <a:p>
            <a:pPr eaLnBrk="1" hangingPunct="1">
              <a:spcBef>
                <a:spcPct val="40000"/>
              </a:spcBef>
              <a:buFontTx/>
              <a:buChar char="-"/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Semi-empirical relationship</a:t>
            </a:r>
          </a:p>
          <a:p>
            <a:pPr eaLnBrk="1" hangingPunct="1">
              <a:spcBef>
                <a:spcPct val="40000"/>
              </a:spcBef>
              <a:buFontTx/>
              <a:buChar char="-"/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Single enzyme system with M-M kinetics being responsible for the uptake of substrate</a:t>
            </a:r>
          </a:p>
          <a:p>
            <a:pPr eaLnBrk="1" hangingPunct="1">
              <a:spcBef>
                <a:spcPct val="40000"/>
              </a:spcBef>
              <a:buFontTx/>
              <a:buChar char="-"/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Amount of enzyme is sufficiently low to be  growth limiting</a:t>
            </a:r>
          </a:p>
          <a:p>
            <a:pPr eaLnBrk="1" hangingPunct="1">
              <a:spcBef>
                <a:spcPct val="40000"/>
              </a:spcBef>
              <a:buFontTx/>
              <a:buChar char="-"/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Cell growth is slow</a:t>
            </a:r>
          </a:p>
          <a:p>
            <a:pPr eaLnBrk="1" hangingPunct="1">
              <a:spcBef>
                <a:spcPct val="40000"/>
              </a:spcBef>
              <a:buFontTx/>
              <a:buChar char="-"/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Cell population density is low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74738" y="322263"/>
            <a:ext cx="7797800" cy="946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Other unstructured, nonsegregated models </a:t>
            </a:r>
            <a:r>
              <a: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(assuming one limiting substrate)</a:t>
            </a:r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22367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Blackman equation: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635375" y="1268413"/>
            <a:ext cx="30257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   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if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≥ 2K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690938" y="2128838"/>
            <a:ext cx="611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613275" y="1844675"/>
            <a:ext cx="7826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4552950" y="2357438"/>
            <a:ext cx="1152525" cy="12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713288" y="2405063"/>
            <a:ext cx="6334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940425" y="2089150"/>
            <a:ext cx="12604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if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&lt; 2K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95288" y="2995613"/>
            <a:ext cx="19161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Tessier equation: 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706813" y="3043238"/>
            <a:ext cx="33131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[1 - exp(-KC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)]</a:t>
            </a:r>
            <a:endParaRPr lang="en-US" baseline="-25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95288" y="4110038"/>
            <a:ext cx="18605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Moser equation: 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708400" y="4144963"/>
            <a:ext cx="6111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714875" y="3860800"/>
            <a:ext cx="8588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4500563" y="4386263"/>
            <a:ext cx="15843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716463" y="4421188"/>
            <a:ext cx="10556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95288" y="5324475"/>
            <a:ext cx="19923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Contois equation: 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708400" y="5359400"/>
            <a:ext cx="6111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714875" y="5075238"/>
            <a:ext cx="7826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4500563" y="5600700"/>
            <a:ext cx="15843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427538" y="5635625"/>
            <a:ext cx="14112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SX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994025" y="185738"/>
            <a:ext cx="3289300" cy="5222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Blackman equation:</a:t>
            </a: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395288" y="836613"/>
            <a:ext cx="8540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Text Box 13"/>
          <p:cNvSpPr txBox="1">
            <a:spLocks noChangeArrowheads="1"/>
          </p:cNvSpPr>
          <p:nvPr/>
        </p:nvSpPr>
        <p:spPr bwMode="auto">
          <a:xfrm>
            <a:off x="395288" y="1687513"/>
            <a:ext cx="5540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996950" y="1403350"/>
            <a:ext cx="7826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Text Box 16"/>
          <p:cNvSpPr txBox="1">
            <a:spLocks noChangeArrowheads="1"/>
          </p:cNvSpPr>
          <p:nvPr/>
        </p:nvSpPr>
        <p:spPr bwMode="auto">
          <a:xfrm>
            <a:off x="1147763" y="1916113"/>
            <a:ext cx="666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Rectangle 19"/>
          <p:cNvSpPr>
            <a:spLocks noChangeArrowheads="1"/>
          </p:cNvSpPr>
          <p:nvPr/>
        </p:nvSpPr>
        <p:spPr bwMode="auto">
          <a:xfrm>
            <a:off x="2268538" y="836613"/>
            <a:ext cx="13160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if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≥ 2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30728" name="Line 20"/>
          <p:cNvSpPr>
            <a:spLocks noChangeShapeType="1"/>
          </p:cNvSpPr>
          <p:nvPr/>
        </p:nvSpPr>
        <p:spPr bwMode="auto">
          <a:xfrm>
            <a:off x="1071563" y="1916113"/>
            <a:ext cx="863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Rectangle 21"/>
          <p:cNvSpPr>
            <a:spLocks noChangeArrowheads="1"/>
          </p:cNvSpPr>
          <p:nvPr/>
        </p:nvSpPr>
        <p:spPr bwMode="auto">
          <a:xfrm>
            <a:off x="2268538" y="1628775"/>
            <a:ext cx="1273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if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&lt; 2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30730" name="Text Box 22"/>
          <p:cNvSpPr txBox="1">
            <a:spLocks noChangeArrowheads="1"/>
          </p:cNvSpPr>
          <p:nvPr/>
        </p:nvSpPr>
        <p:spPr bwMode="auto">
          <a:xfrm>
            <a:off x="4356100" y="873125"/>
            <a:ext cx="4413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This often fits the data better than the Monod model, but the discontinuity can be a problem.</a:t>
            </a:r>
          </a:p>
        </p:txBody>
      </p:sp>
      <p:sp>
        <p:nvSpPr>
          <p:cNvPr id="30731" name="Rectangle 7"/>
          <p:cNvSpPr>
            <a:spLocks noChangeArrowheads="1"/>
          </p:cNvSpPr>
          <p:nvPr/>
        </p:nvSpPr>
        <p:spPr bwMode="auto">
          <a:xfrm>
            <a:off x="3279775" y="5297488"/>
            <a:ext cx="1776413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l-GR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0.9 per h</a:t>
            </a:r>
          </a:p>
          <a:p>
            <a:r>
              <a:rPr lang="en-US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Ks = 0.7 g/L</a:t>
            </a:r>
          </a:p>
        </p:txBody>
      </p:sp>
      <p:pic>
        <p:nvPicPr>
          <p:cNvPr id="307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998663"/>
            <a:ext cx="6846887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100388" y="469900"/>
            <a:ext cx="2786062" cy="5222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Tessier equation:</a:t>
            </a:r>
          </a:p>
        </p:txBody>
      </p:sp>
      <p:sp>
        <p:nvSpPr>
          <p:cNvPr id="31747" name="Text Box 14"/>
          <p:cNvSpPr txBox="1">
            <a:spLocks noChangeArrowheads="1"/>
          </p:cNvSpPr>
          <p:nvPr/>
        </p:nvSpPr>
        <p:spPr bwMode="auto">
          <a:xfrm>
            <a:off x="3009900" y="1165225"/>
            <a:ext cx="33131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[1 - exp(-KC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)]</a:t>
            </a:r>
            <a:endParaRPr lang="en-US" baseline="-25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593850"/>
            <a:ext cx="6846887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92513" y="4027488"/>
            <a:ext cx="1776412" cy="768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0.9 per h</a:t>
            </a:r>
          </a:p>
          <a:p>
            <a:r>
              <a:rPr lang="en-US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 = 0.7 g/L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94038" y="354013"/>
            <a:ext cx="2701925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Moser equation: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323850" y="1182688"/>
            <a:ext cx="6111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330325" y="898525"/>
            <a:ext cx="8588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1116013" y="1423988"/>
            <a:ext cx="15843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1331913" y="1458913"/>
            <a:ext cx="10556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3203575" y="1108075"/>
            <a:ext cx="54721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When n = 1, Moser equation describes Monod model.</a:t>
            </a:r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125663"/>
            <a:ext cx="5889625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3203575" y="4433888"/>
            <a:ext cx="1776413" cy="768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0.9 per h</a:t>
            </a:r>
          </a:p>
          <a:p>
            <a:r>
              <a:rPr lang="en-US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Ks = 0.7 g/L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963863" y="792163"/>
            <a:ext cx="2911475" cy="5222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Contois equation:</a:t>
            </a:r>
          </a:p>
        </p:txBody>
      </p:sp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2141538" y="4060825"/>
            <a:ext cx="54721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Saturation constant  (K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SX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) is proportional to cell concentration</a:t>
            </a: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3113088" y="2479675"/>
            <a:ext cx="611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4119563" y="2195513"/>
            <a:ext cx="7826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Line 13"/>
          <p:cNvSpPr>
            <a:spLocks noChangeShapeType="1"/>
          </p:cNvSpPr>
          <p:nvPr/>
        </p:nvSpPr>
        <p:spPr bwMode="auto">
          <a:xfrm>
            <a:off x="3905250" y="2720975"/>
            <a:ext cx="15843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3832225" y="2755900"/>
            <a:ext cx="1411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SX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667000" y="222250"/>
            <a:ext cx="3978275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Extended Monod model:</a:t>
            </a:r>
            <a:endParaRPr lang="en-US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 rot="-5400000">
            <a:off x="2017712" y="3783013"/>
            <a:ext cx="1101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(per h) </a:t>
            </a:r>
            <a:endParaRPr lang="el-GR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Text Box 14"/>
          <p:cNvSpPr txBox="1">
            <a:spLocks noChangeArrowheads="1"/>
          </p:cNvSpPr>
          <p:nvPr/>
        </p:nvSpPr>
        <p:spPr bwMode="auto">
          <a:xfrm>
            <a:off x="395288" y="1192213"/>
            <a:ext cx="5540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Text Box 15"/>
          <p:cNvSpPr txBox="1">
            <a:spLocks noChangeArrowheads="1"/>
          </p:cNvSpPr>
          <p:nvPr/>
        </p:nvSpPr>
        <p:spPr bwMode="auto">
          <a:xfrm>
            <a:off x="1257300" y="908050"/>
            <a:ext cx="16843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S,min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Line 16"/>
          <p:cNvSpPr>
            <a:spLocks noChangeShapeType="1"/>
          </p:cNvSpPr>
          <p:nvPr/>
        </p:nvSpPr>
        <p:spPr bwMode="auto">
          <a:xfrm>
            <a:off x="1116013" y="1433513"/>
            <a:ext cx="2520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1258888" y="1468438"/>
            <a:ext cx="1727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S,min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4" name="Text Box 19"/>
          <p:cNvSpPr txBox="1">
            <a:spLocks noChangeArrowheads="1"/>
          </p:cNvSpPr>
          <p:nvPr/>
        </p:nvSpPr>
        <p:spPr bwMode="auto">
          <a:xfrm>
            <a:off x="3995738" y="836613"/>
            <a:ext cx="47529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Extended Monod model includes a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S,min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term, which denotes the minimal substrate concentration needed for cell growth.</a:t>
            </a:r>
          </a:p>
        </p:txBody>
      </p:sp>
      <p:pic>
        <p:nvPicPr>
          <p:cNvPr id="348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11388"/>
            <a:ext cx="6846888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6" name="Rectangle 5"/>
          <p:cNvSpPr>
            <a:spLocks noChangeArrowheads="1"/>
          </p:cNvSpPr>
          <p:nvPr/>
        </p:nvSpPr>
        <p:spPr bwMode="auto">
          <a:xfrm>
            <a:off x="4430713" y="3751263"/>
            <a:ext cx="1817687" cy="1108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0.9 per h</a:t>
            </a:r>
          </a:p>
          <a:p>
            <a:r>
              <a:rPr lang="en-US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Ks = 0.7 g/L</a:t>
            </a:r>
          </a:p>
          <a:p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S,min</a:t>
            </a:r>
            <a:r>
              <a:rPr lang="en-US" sz="2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0.5 g/L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743200" y="457200"/>
            <a:ext cx="41814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2"/>
                </a:solidFill>
                <a:latin typeface="Times" charset="0"/>
              </a:rPr>
              <a:t>Microbial Cell Growth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907338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2"/>
                </a:solidFill>
                <a:latin typeface="Times" charset="0"/>
              </a:rPr>
              <a:t>Microbial growth implies an increase in cellular constituents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" charset="0"/>
            </a:endParaRP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" charset="0"/>
              </a:rPr>
              <a:t>           - leads to rise in cell number when microorganisms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" charset="0"/>
              </a:rPr>
              <a:t>              reproduce by processes like budding or binary fission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" charset="0"/>
            </a:endParaRP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" charset="0"/>
              </a:rPr>
              <a:t>           - ability to reproduce is a major criterion to determine if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" charset="0"/>
              </a:rPr>
              <a:t>             a microbe is alive or not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" charset="0"/>
              </a:rPr>
              <a:t>      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" charset="0"/>
              </a:rPr>
              <a:t>           - results when cell become longer/larger 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" charset="0"/>
            </a:endParaRPr>
          </a:p>
          <a:p>
            <a:pPr eaLnBrk="1" hangingPunct="1"/>
            <a:endParaRPr lang="en-US" sz="2400">
              <a:solidFill>
                <a:schemeClr val="bg2"/>
              </a:solidFill>
              <a:latin typeface="Times" charset="0"/>
            </a:endParaRP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" charset="0"/>
              </a:rPr>
              <a:t>Population growth is used to analyze the growth curve of a 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" charset="0"/>
              </a:rPr>
              <a:t>              microbial  culture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098550" y="995363"/>
            <a:ext cx="6554788" cy="5222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for two limiting substrates:</a:t>
            </a:r>
            <a:endParaRPr lang="en-US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2262188" y="2946400"/>
            <a:ext cx="5540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3902075" y="2649538"/>
            <a:ext cx="5572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S1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3630613" y="3141663"/>
            <a:ext cx="1074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S1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S1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Line 11"/>
          <p:cNvSpPr>
            <a:spLocks noChangeShapeType="1"/>
          </p:cNvSpPr>
          <p:nvPr/>
        </p:nvSpPr>
        <p:spPr bwMode="auto">
          <a:xfrm>
            <a:off x="3630613" y="3167063"/>
            <a:ext cx="14398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2982913" y="2878138"/>
            <a:ext cx="4286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8" name="Text Box 13"/>
          <p:cNvSpPr txBox="1">
            <a:spLocks noChangeArrowheads="1"/>
          </p:cNvSpPr>
          <p:nvPr/>
        </p:nvSpPr>
        <p:spPr bwMode="auto">
          <a:xfrm>
            <a:off x="5621338" y="2649538"/>
            <a:ext cx="5572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S2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9" name="Text Box 14"/>
          <p:cNvSpPr txBox="1">
            <a:spLocks noChangeArrowheads="1"/>
          </p:cNvSpPr>
          <p:nvPr/>
        </p:nvSpPr>
        <p:spPr bwMode="auto">
          <a:xfrm>
            <a:off x="5349875" y="3141663"/>
            <a:ext cx="10747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S2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S2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0" name="Line 15"/>
          <p:cNvSpPr>
            <a:spLocks noChangeShapeType="1"/>
          </p:cNvSpPr>
          <p:nvPr/>
        </p:nvSpPr>
        <p:spPr bwMode="auto">
          <a:xfrm>
            <a:off x="5349875" y="3167063"/>
            <a:ext cx="14398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8750" y="173038"/>
            <a:ext cx="8445500" cy="946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modified for rapidly-growing, dense cultures: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79388" y="1171575"/>
            <a:ext cx="8964612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is not suitable for rapidly-growing, dense cultures. </a:t>
            </a:r>
          </a:p>
          <a:p>
            <a:pPr eaLnBrk="1" hangingPunct="1"/>
            <a:endParaRPr lang="en-US" sz="16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following models are best suited for such situations:  </a:t>
            </a: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2339975" y="2633663"/>
            <a:ext cx="5540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3706813" y="2349500"/>
            <a:ext cx="7826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Line 9"/>
          <p:cNvSpPr>
            <a:spLocks noChangeShapeType="1"/>
          </p:cNvSpPr>
          <p:nvPr/>
        </p:nvSpPr>
        <p:spPr bwMode="auto">
          <a:xfrm>
            <a:off x="3132138" y="2874963"/>
            <a:ext cx="20161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3248025" y="2909888"/>
            <a:ext cx="1428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S0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S0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2339975" y="3929063"/>
            <a:ext cx="5540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3" name="Text Box 13"/>
          <p:cNvSpPr txBox="1">
            <a:spLocks noChangeArrowheads="1"/>
          </p:cNvSpPr>
          <p:nvPr/>
        </p:nvSpPr>
        <p:spPr bwMode="auto">
          <a:xfrm>
            <a:off x="4065588" y="3644900"/>
            <a:ext cx="7826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 flipV="1">
            <a:off x="3132138" y="4168775"/>
            <a:ext cx="3024187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Text Box 15"/>
          <p:cNvSpPr txBox="1">
            <a:spLocks noChangeArrowheads="1"/>
          </p:cNvSpPr>
          <p:nvPr/>
        </p:nvSpPr>
        <p:spPr bwMode="auto">
          <a:xfrm>
            <a:off x="3386138" y="4205288"/>
            <a:ext cx="2001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S1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S0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S0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520700" y="4979988"/>
            <a:ext cx="8372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where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S0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the initial substrate concentration and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S0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dimensionless.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322263" y="908050"/>
            <a:ext cx="87137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does not model substrate inhibition. 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Substrate inhibition means increasing substrate concentration beyond certain value reduces the cell growth rate.  </a:t>
            </a:r>
          </a:p>
          <a:p>
            <a:pPr eaLnBrk="1" hangingPunct="1"/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14"/>
          <p:cNvSpPr txBox="1">
            <a:spLocks noChangeArrowheads="1"/>
          </p:cNvSpPr>
          <p:nvPr/>
        </p:nvSpPr>
        <p:spPr bwMode="auto">
          <a:xfrm>
            <a:off x="455613" y="388938"/>
            <a:ext cx="8445500" cy="519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modified for substrate inhibition:</a:t>
            </a:r>
          </a:p>
        </p:txBody>
      </p:sp>
      <p:sp>
        <p:nvSpPr>
          <p:cNvPr id="37892" name="Text Box 16"/>
          <p:cNvSpPr txBox="1">
            <a:spLocks noChangeArrowheads="1"/>
          </p:cNvSpPr>
          <p:nvPr/>
        </p:nvSpPr>
        <p:spPr bwMode="auto">
          <a:xfrm rot="-5400000">
            <a:off x="2017712" y="3783013"/>
            <a:ext cx="1101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(per h) </a:t>
            </a:r>
            <a:endParaRPr lang="el-GR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260600"/>
            <a:ext cx="6846887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2955925" y="3990975"/>
            <a:ext cx="5540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467225" y="3752850"/>
            <a:ext cx="7826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819525" y="4267200"/>
            <a:ext cx="26971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835150" y="5059363"/>
            <a:ext cx="62658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where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the substrate inhibition constant. </a:t>
            </a: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3963988" y="4281488"/>
            <a:ext cx="20875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519113" y="282575"/>
            <a:ext cx="8445500" cy="946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modified for cell growth with noncompetitive substrate inhibition: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546100" y="1506538"/>
            <a:ext cx="5540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2498725" y="1268413"/>
            <a:ext cx="4286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409700" y="1782763"/>
            <a:ext cx="33448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(1 +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)(1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1298575" y="1773238"/>
            <a:ext cx="34893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519113" y="4016375"/>
            <a:ext cx="17843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If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&gt;&gt;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then </a:t>
            </a:r>
          </a:p>
        </p:txBody>
      </p:sp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619125" y="2695575"/>
            <a:ext cx="487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6" name="Text Box 16"/>
          <p:cNvSpPr txBox="1">
            <a:spLocks noChangeArrowheads="1"/>
          </p:cNvSpPr>
          <p:nvPr/>
        </p:nvSpPr>
        <p:spPr bwMode="auto">
          <a:xfrm>
            <a:off x="2571750" y="2457450"/>
            <a:ext cx="7048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7" name="Text Box 17"/>
          <p:cNvSpPr txBox="1">
            <a:spLocks noChangeArrowheads="1"/>
          </p:cNvSpPr>
          <p:nvPr/>
        </p:nvSpPr>
        <p:spPr bwMode="auto">
          <a:xfrm>
            <a:off x="1189038" y="2971800"/>
            <a:ext cx="43910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>
            <a:off x="1371600" y="2962275"/>
            <a:ext cx="34893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2627313" y="2420938"/>
            <a:ext cx="62658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where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the substrate inhibition constant. </a:t>
            </a: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158750" y="173038"/>
            <a:ext cx="8445500" cy="946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modified for cell growth with competitive substrate inhibition:</a:t>
            </a:r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2051050" y="1506538"/>
            <a:ext cx="5540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3635375" y="1268413"/>
            <a:ext cx="7048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2763838" y="1782763"/>
            <a:ext cx="33448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(1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Line 17"/>
          <p:cNvSpPr>
            <a:spLocks noChangeShapeType="1"/>
          </p:cNvSpPr>
          <p:nvPr/>
        </p:nvSpPr>
        <p:spPr bwMode="auto">
          <a:xfrm>
            <a:off x="2828925" y="1773238"/>
            <a:ext cx="2520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8750" y="173038"/>
            <a:ext cx="8985250" cy="946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modified for cell growth with product inhibition: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9646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does not model product inhibition (where increasing product concentration beyond certain value reduces the cell growth rate) </a:t>
            </a:r>
          </a:p>
        </p:txBody>
      </p:sp>
      <p:sp>
        <p:nvSpPr>
          <p:cNvPr id="40964" name="Text Box 12"/>
          <p:cNvSpPr txBox="1">
            <a:spLocks noChangeArrowheads="1"/>
          </p:cNvSpPr>
          <p:nvPr/>
        </p:nvSpPr>
        <p:spPr bwMode="auto">
          <a:xfrm>
            <a:off x="231775" y="5414963"/>
            <a:ext cx="8372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where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the product concentration and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a product inhibition constant.</a:t>
            </a:r>
          </a:p>
        </p:txBody>
      </p:sp>
      <p:sp>
        <p:nvSpPr>
          <p:cNvPr id="40965" name="Text Box 20"/>
          <p:cNvSpPr txBox="1">
            <a:spLocks noChangeArrowheads="1"/>
          </p:cNvSpPr>
          <p:nvPr/>
        </p:nvSpPr>
        <p:spPr bwMode="auto">
          <a:xfrm>
            <a:off x="231775" y="2420938"/>
            <a:ext cx="3492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For competitive product inhibition: </a:t>
            </a:r>
          </a:p>
        </p:txBody>
      </p:sp>
      <p:sp>
        <p:nvSpPr>
          <p:cNvPr id="40966" name="Text Box 21"/>
          <p:cNvSpPr txBox="1">
            <a:spLocks noChangeArrowheads="1"/>
          </p:cNvSpPr>
          <p:nvPr/>
        </p:nvSpPr>
        <p:spPr bwMode="auto">
          <a:xfrm>
            <a:off x="247650" y="3960813"/>
            <a:ext cx="3916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For non-competitive product inhibition: </a:t>
            </a:r>
          </a:p>
        </p:txBody>
      </p:sp>
      <p:sp>
        <p:nvSpPr>
          <p:cNvPr id="40967" name="Text Box 22"/>
          <p:cNvSpPr txBox="1">
            <a:spLocks noChangeArrowheads="1"/>
          </p:cNvSpPr>
          <p:nvPr/>
        </p:nvSpPr>
        <p:spPr bwMode="auto">
          <a:xfrm>
            <a:off x="1908175" y="4621213"/>
            <a:ext cx="5540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8" name="Text Box 23"/>
          <p:cNvSpPr txBox="1">
            <a:spLocks noChangeArrowheads="1"/>
          </p:cNvSpPr>
          <p:nvPr/>
        </p:nvSpPr>
        <p:spPr bwMode="auto">
          <a:xfrm>
            <a:off x="3860800" y="4383088"/>
            <a:ext cx="4286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9" name="Text Box 24"/>
          <p:cNvSpPr txBox="1">
            <a:spLocks noChangeArrowheads="1"/>
          </p:cNvSpPr>
          <p:nvPr/>
        </p:nvSpPr>
        <p:spPr bwMode="auto">
          <a:xfrm>
            <a:off x="2771775" y="4897438"/>
            <a:ext cx="33448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(1 +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)(1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0" name="Line 25"/>
          <p:cNvSpPr>
            <a:spLocks noChangeShapeType="1"/>
          </p:cNvSpPr>
          <p:nvPr/>
        </p:nvSpPr>
        <p:spPr bwMode="auto">
          <a:xfrm>
            <a:off x="2660650" y="4887913"/>
            <a:ext cx="34893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26"/>
          <p:cNvSpPr txBox="1">
            <a:spLocks noChangeArrowheads="1"/>
          </p:cNvSpPr>
          <p:nvPr/>
        </p:nvSpPr>
        <p:spPr bwMode="auto">
          <a:xfrm>
            <a:off x="1979613" y="3108325"/>
            <a:ext cx="5540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2" name="Text Box 27"/>
          <p:cNvSpPr txBox="1">
            <a:spLocks noChangeArrowheads="1"/>
          </p:cNvSpPr>
          <p:nvPr/>
        </p:nvSpPr>
        <p:spPr bwMode="auto">
          <a:xfrm>
            <a:off x="3563938" y="2870200"/>
            <a:ext cx="7048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3" name="Text Box 28"/>
          <p:cNvSpPr txBox="1">
            <a:spLocks noChangeArrowheads="1"/>
          </p:cNvSpPr>
          <p:nvPr/>
        </p:nvSpPr>
        <p:spPr bwMode="auto">
          <a:xfrm>
            <a:off x="2692400" y="3384550"/>
            <a:ext cx="33448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(1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4" name="Line 29"/>
          <p:cNvSpPr>
            <a:spLocks noChangeShapeType="1"/>
          </p:cNvSpPr>
          <p:nvPr/>
        </p:nvSpPr>
        <p:spPr bwMode="auto">
          <a:xfrm>
            <a:off x="2757488" y="3375025"/>
            <a:ext cx="2520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8750" y="173038"/>
            <a:ext cx="8985250" cy="946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modified for cell growth with product inhibition: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39750" y="5300663"/>
            <a:ext cx="72009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where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the product concentration at which growth stops. 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8893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Ethanol fermentation from glucose by yeasts is an example of non-competitive product inhibition. Ethanol is an inhibitor at concentrations above nearly 5% (v/v). Rate expressions specifically for ethanol inhibition are the following:   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539750" y="3200400"/>
            <a:ext cx="5540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1757363" y="2925763"/>
            <a:ext cx="7048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1476375" y="3476625"/>
            <a:ext cx="17287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" name="Rectangle 16"/>
          <p:cNvSpPr>
            <a:spLocks noChangeArrowheads="1"/>
          </p:cNvSpPr>
          <p:nvPr/>
        </p:nvSpPr>
        <p:spPr bwMode="auto">
          <a:xfrm>
            <a:off x="3132138" y="3201988"/>
            <a:ext cx="13446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(1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93" name="Line 17"/>
          <p:cNvSpPr>
            <a:spLocks noChangeShapeType="1"/>
          </p:cNvSpPr>
          <p:nvPr/>
        </p:nvSpPr>
        <p:spPr bwMode="auto">
          <a:xfrm>
            <a:off x="1403350" y="3430588"/>
            <a:ext cx="17287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Text Box 18"/>
          <p:cNvSpPr txBox="1">
            <a:spLocks noChangeArrowheads="1"/>
          </p:cNvSpPr>
          <p:nvPr/>
        </p:nvSpPr>
        <p:spPr bwMode="auto">
          <a:xfrm>
            <a:off x="539750" y="4424363"/>
            <a:ext cx="5540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5" name="Text Box 19"/>
          <p:cNvSpPr txBox="1">
            <a:spLocks noChangeArrowheads="1"/>
          </p:cNvSpPr>
          <p:nvPr/>
        </p:nvSpPr>
        <p:spPr bwMode="auto">
          <a:xfrm>
            <a:off x="1757363" y="4149725"/>
            <a:ext cx="7048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1476375" y="4700588"/>
            <a:ext cx="17287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7" name="Rectangle 21"/>
          <p:cNvSpPr>
            <a:spLocks noChangeArrowheads="1"/>
          </p:cNvSpPr>
          <p:nvPr/>
        </p:nvSpPr>
        <p:spPr bwMode="auto">
          <a:xfrm>
            <a:off x="3132138" y="4365625"/>
            <a:ext cx="12874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exp(-C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98" name="Line 22"/>
          <p:cNvSpPr>
            <a:spLocks noChangeShapeType="1"/>
          </p:cNvSpPr>
          <p:nvPr/>
        </p:nvSpPr>
        <p:spPr bwMode="auto">
          <a:xfrm>
            <a:off x="1403350" y="4654550"/>
            <a:ext cx="17287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8750" y="358775"/>
            <a:ext cx="8985250" cy="946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modified for cell growth with toxic compound inhibition: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31775" y="4941888"/>
            <a:ext cx="8372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where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the product concentration and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a constant to be determined.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31775" y="1304925"/>
            <a:ext cx="4281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For competitive toxic compound inhibition: 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247650" y="3133725"/>
            <a:ext cx="47053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For non-competitive toxic compound inhibition: 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1908175" y="3919538"/>
            <a:ext cx="5540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3860800" y="3681413"/>
            <a:ext cx="4286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2771775" y="4195763"/>
            <a:ext cx="33448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(1 +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)(1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2660650" y="4186238"/>
            <a:ext cx="34893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1979613" y="2047875"/>
            <a:ext cx="5540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3563938" y="1809750"/>
            <a:ext cx="7048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2692400" y="2324100"/>
            <a:ext cx="33448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(1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2757488" y="2314575"/>
            <a:ext cx="2520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8313" y="928688"/>
            <a:ext cx="8355012" cy="5222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Monod model extended to include cell death kinetics: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68313" y="2781300"/>
            <a:ext cx="83724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where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the specific death rate (per time).</a:t>
            </a:r>
          </a:p>
        </p:txBody>
      </p:sp>
      <p:sp>
        <p:nvSpPr>
          <p:cNvPr id="44036" name="Text Box 14"/>
          <p:cNvSpPr txBox="1">
            <a:spLocks noChangeArrowheads="1"/>
          </p:cNvSpPr>
          <p:nvPr/>
        </p:nvSpPr>
        <p:spPr bwMode="auto">
          <a:xfrm>
            <a:off x="2987675" y="1687513"/>
            <a:ext cx="5540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Text Box 15"/>
          <p:cNvSpPr txBox="1">
            <a:spLocks noChangeArrowheads="1"/>
          </p:cNvSpPr>
          <p:nvPr/>
        </p:nvSpPr>
        <p:spPr bwMode="auto">
          <a:xfrm>
            <a:off x="3949700" y="1471613"/>
            <a:ext cx="7826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8" name="Line 16"/>
          <p:cNvSpPr>
            <a:spLocks noChangeShapeType="1"/>
          </p:cNvSpPr>
          <p:nvPr/>
        </p:nvSpPr>
        <p:spPr bwMode="auto">
          <a:xfrm>
            <a:off x="3778250" y="1928813"/>
            <a:ext cx="1296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Text Box 17"/>
          <p:cNvSpPr txBox="1">
            <a:spLocks noChangeArrowheads="1"/>
          </p:cNvSpPr>
          <p:nvPr/>
        </p:nvSpPr>
        <p:spPr bwMode="auto">
          <a:xfrm>
            <a:off x="3851275" y="1963738"/>
            <a:ext cx="9779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Text Box 18"/>
          <p:cNvSpPr txBox="1">
            <a:spLocks noChangeArrowheads="1"/>
          </p:cNvSpPr>
          <p:nvPr/>
        </p:nvSpPr>
        <p:spPr bwMode="auto">
          <a:xfrm>
            <a:off x="5160963" y="1676400"/>
            <a:ext cx="59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k</a:t>
            </a:r>
            <a:r>
              <a:rPr lang="en-US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8750" y="173038"/>
            <a:ext cx="898525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Limitations of unstructured non-segregated models: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6875" y="1347788"/>
            <a:ext cx="849630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35000"/>
              </a:spcBef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No attempt to utilize or recognize knowledge about cellular metabolism and regulation</a:t>
            </a:r>
          </a:p>
          <a:p>
            <a:pPr lvl="1" eaLnBrk="1" hangingPunct="1">
              <a:spcBef>
                <a:spcPct val="35000"/>
              </a:spcBef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Show no lag phase</a:t>
            </a:r>
          </a:p>
          <a:p>
            <a:pPr lvl="1" eaLnBrk="1" hangingPunct="1">
              <a:spcBef>
                <a:spcPct val="35000"/>
              </a:spcBef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Give no insight to the variables that influence growth</a:t>
            </a:r>
          </a:p>
          <a:p>
            <a:pPr lvl="1" eaLnBrk="1" hangingPunct="1">
              <a:spcBef>
                <a:spcPct val="35000"/>
              </a:spcBef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Assume a black box </a:t>
            </a:r>
          </a:p>
          <a:p>
            <a:pPr lvl="1" eaLnBrk="1" hangingPunct="1">
              <a:spcBef>
                <a:spcPct val="35000"/>
              </a:spcBef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Assume dynamic response of a cell is dominated by an internal process with a time delay on the order of the response time</a:t>
            </a:r>
          </a:p>
          <a:p>
            <a:pPr lvl="1" eaLnBrk="1" hangingPunct="1">
              <a:spcBef>
                <a:spcPct val="35000"/>
              </a:spcBef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Most processes are assumed to be too fast or too slow to influence the observed response.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58188" cy="9144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Microbial Cell Growth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3700" y="1677988"/>
            <a:ext cx="8458200" cy="3140075"/>
          </a:xfrm>
        </p:spPr>
        <p:txBody>
          <a:bodyPr/>
          <a:lstStyle/>
          <a:p>
            <a:r>
              <a:rPr sz="2400" smtClean="0">
                <a:latin typeface="Times New Roman" pitchFamily="18" charset="0"/>
              </a:rPr>
              <a:t>Mode of Growth</a:t>
            </a:r>
          </a:p>
          <a:p>
            <a:endParaRPr sz="2400" smtClean="0">
              <a:latin typeface="Times New Roman" pitchFamily="18" charset="0"/>
            </a:endParaRPr>
          </a:p>
          <a:p>
            <a:pPr lvl="1" algn="just"/>
            <a:r>
              <a:rPr smtClean="0">
                <a:latin typeface="Times New Roman" pitchFamily="18" charset="0"/>
              </a:rPr>
              <a:t>Selective assimilation of nutrients and convert into and also include Chemical rearrangement of protoplasmic material characteristic of the particular organism</a:t>
            </a:r>
          </a:p>
          <a:p>
            <a:pPr lvl="1" algn="just"/>
            <a:endParaRPr smtClean="0">
              <a:latin typeface="Times New Roman" pitchFamily="18" charset="0"/>
            </a:endParaRPr>
          </a:p>
          <a:p>
            <a:pPr lvl="1" algn="just"/>
            <a:r>
              <a:rPr smtClean="0">
                <a:latin typeface="Times New Roman" pitchFamily="18" charset="0"/>
              </a:rPr>
              <a:t>Production of an increased amount of nuclear substance and cell division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Product formation kinetics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2474913"/>
          </a:xfrm>
        </p:spPr>
        <p:txBody>
          <a:bodyPr/>
          <a:lstStyle/>
          <a:p>
            <a:r>
              <a:rPr sz="2800" smtClean="0">
                <a:latin typeface="Times New Roman" pitchFamily="18" charset="0"/>
                <a:cs typeface="Times New Roman" pitchFamily="18" charset="0"/>
              </a:rPr>
              <a:t>Classified based on the relationship between product synthesis and energy generation in the cell</a:t>
            </a:r>
          </a:p>
          <a:p>
            <a:pPr lvl="2"/>
            <a:r>
              <a:rPr smtClean="0">
                <a:latin typeface="Times New Roman" pitchFamily="18" charset="0"/>
                <a:cs typeface="Times New Roman" pitchFamily="18" charset="0"/>
              </a:rPr>
              <a:t>Growth associated</a:t>
            </a:r>
          </a:p>
          <a:p>
            <a:pPr lvl="2"/>
            <a:r>
              <a:rPr smtClean="0">
                <a:latin typeface="Times New Roman" pitchFamily="18" charset="0"/>
                <a:cs typeface="Times New Roman" pitchFamily="18" charset="0"/>
              </a:rPr>
              <a:t>Non-growth associated</a:t>
            </a:r>
          </a:p>
          <a:p>
            <a:pPr lvl="2"/>
            <a:r>
              <a:rPr smtClean="0">
                <a:latin typeface="Times New Roman" pitchFamily="18" charset="0"/>
                <a:cs typeface="Times New Roman" pitchFamily="18" charset="0"/>
              </a:rPr>
              <a:t>Mixed-growth associated </a:t>
            </a:r>
          </a:p>
          <a:p>
            <a:pPr lvl="1"/>
            <a:endParaRPr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3450"/>
            <a:ext cx="7772400" cy="4794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Products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5106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sz="2400" smtClean="0">
                <a:latin typeface="Times New Roman" pitchFamily="18" charset="0"/>
                <a:cs typeface="Times New Roman" pitchFamily="18" charset="0"/>
              </a:rPr>
              <a:t>Growth-associated</a:t>
            </a:r>
          </a:p>
          <a:p>
            <a:pPr lvl="1">
              <a:lnSpc>
                <a:spcPct val="80000"/>
              </a:lnSpc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produced at the same time as cell growth</a:t>
            </a:r>
          </a:p>
          <a:p>
            <a:pPr lvl="2">
              <a:lnSpc>
                <a:spcPct val="80000"/>
              </a:lnSpc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constitutive enzymes (ones that are normally present)</a:t>
            </a:r>
          </a:p>
          <a:p>
            <a:pPr lvl="3">
              <a:lnSpc>
                <a:spcPct val="80000"/>
              </a:lnSpc>
            </a:pPr>
            <a:r>
              <a:rPr sz="1600">
                <a:latin typeface="Times New Roman" pitchFamily="18" charset="0"/>
                <a:cs typeface="Times New Roman" pitchFamily="18" charset="0"/>
              </a:rPr>
              <a:t>glucose isomerase</a:t>
            </a:r>
          </a:p>
          <a:p>
            <a:pPr lvl="2">
              <a:lnSpc>
                <a:spcPct val="80000"/>
              </a:lnSpc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metabolic intermediates</a:t>
            </a:r>
          </a:p>
          <a:p>
            <a:pPr lvl="3">
              <a:lnSpc>
                <a:spcPct val="80000"/>
              </a:lnSpc>
            </a:pPr>
            <a:r>
              <a:rPr sz="1600">
                <a:latin typeface="Times New Roman" pitchFamily="18" charset="0"/>
                <a:cs typeface="Times New Roman" pitchFamily="18" charset="0"/>
              </a:rPr>
              <a:t>pyruvate, citrate, acetate</a:t>
            </a:r>
          </a:p>
          <a:p>
            <a:pPr>
              <a:lnSpc>
                <a:spcPct val="80000"/>
              </a:lnSpc>
            </a:pPr>
            <a:r>
              <a:rPr sz="2400" smtClean="0">
                <a:latin typeface="Times New Roman" pitchFamily="18" charset="0"/>
                <a:cs typeface="Times New Roman" pitchFamily="18" charset="0"/>
              </a:rPr>
              <a:t>Non-growth-associated</a:t>
            </a:r>
          </a:p>
          <a:p>
            <a:pPr lvl="1">
              <a:lnSpc>
                <a:spcPct val="80000"/>
              </a:lnSpc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takes place during the stationary phase (m=0)</a:t>
            </a:r>
          </a:p>
          <a:p>
            <a:pPr lvl="2">
              <a:lnSpc>
                <a:spcPct val="80000"/>
              </a:lnSpc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secondary metabolites</a:t>
            </a:r>
          </a:p>
          <a:p>
            <a:pPr lvl="3">
              <a:lnSpc>
                <a:spcPct val="80000"/>
              </a:lnSpc>
            </a:pPr>
            <a:r>
              <a:rPr sz="1600">
                <a:latin typeface="Times New Roman" pitchFamily="18" charset="0"/>
                <a:cs typeface="Times New Roman" pitchFamily="18" charset="0"/>
              </a:rPr>
              <a:t>antibiotics</a:t>
            </a:r>
          </a:p>
          <a:p>
            <a:pPr>
              <a:lnSpc>
                <a:spcPct val="80000"/>
              </a:lnSpc>
            </a:pPr>
            <a:r>
              <a:rPr sz="2400" smtClean="0">
                <a:latin typeface="Times New Roman" pitchFamily="18" charset="0"/>
                <a:cs typeface="Times New Roman" pitchFamily="18" charset="0"/>
              </a:rPr>
              <a:t>Mixed - growth associated </a:t>
            </a:r>
          </a:p>
          <a:p>
            <a:pPr lvl="1">
              <a:lnSpc>
                <a:spcPct val="80000"/>
              </a:lnSpc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takes place during growth and stationary phases</a:t>
            </a:r>
          </a:p>
          <a:p>
            <a:pPr lvl="2">
              <a:lnSpc>
                <a:spcPct val="80000"/>
              </a:lnSpc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metabolic byproducts</a:t>
            </a:r>
          </a:p>
          <a:p>
            <a:pPr lvl="3">
              <a:lnSpc>
                <a:spcPct val="80000"/>
              </a:lnSpc>
            </a:pPr>
            <a:r>
              <a:rPr sz="1600">
                <a:latin typeface="Times New Roman" pitchFamily="18" charset="0"/>
                <a:cs typeface="Times New Roman" pitchFamily="18" charset="0"/>
              </a:rPr>
              <a:t>lactate, ethanol</a:t>
            </a:r>
          </a:p>
          <a:p>
            <a:pPr lvl="2">
              <a:lnSpc>
                <a:spcPct val="80000"/>
              </a:lnSpc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secondary metabolites</a:t>
            </a:r>
          </a:p>
          <a:p>
            <a:pPr lvl="2">
              <a:lnSpc>
                <a:spcPct val="80000"/>
              </a:lnSpc>
            </a:pPr>
            <a:endParaRPr sz="180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1633538" y="881063"/>
            <a:ext cx="5600700" cy="481012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Product generation</a:t>
            </a:r>
          </a:p>
        </p:txBody>
      </p:sp>
      <p:grpSp>
        <p:nvGrpSpPr>
          <p:cNvPr id="48131" name="Group 31"/>
          <p:cNvGrpSpPr>
            <a:grpSpLocks/>
          </p:cNvGrpSpPr>
          <p:nvPr/>
        </p:nvGrpSpPr>
        <p:grpSpPr bwMode="auto">
          <a:xfrm>
            <a:off x="381000" y="2362200"/>
            <a:ext cx="2200275" cy="2009775"/>
            <a:chOff x="144" y="1728"/>
            <a:chExt cx="1386" cy="1266"/>
          </a:xfrm>
        </p:grpSpPr>
        <p:sp>
          <p:nvSpPr>
            <p:cNvPr id="48149" name="Line 5"/>
            <p:cNvSpPr>
              <a:spLocks noChangeShapeType="1"/>
            </p:cNvSpPr>
            <p:nvPr/>
          </p:nvSpPr>
          <p:spPr bwMode="auto">
            <a:xfrm>
              <a:off x="480" y="1728"/>
              <a:ext cx="0" cy="9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Line 6"/>
            <p:cNvSpPr>
              <a:spLocks noChangeShapeType="1"/>
            </p:cNvSpPr>
            <p:nvPr/>
          </p:nvSpPr>
          <p:spPr bwMode="auto">
            <a:xfrm>
              <a:off x="480" y="2688"/>
              <a:ext cx="100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Text Box 7"/>
            <p:cNvSpPr txBox="1">
              <a:spLocks noChangeArrowheads="1"/>
            </p:cNvSpPr>
            <p:nvPr/>
          </p:nvSpPr>
          <p:spPr bwMode="auto">
            <a:xfrm>
              <a:off x="144" y="1920"/>
              <a:ext cx="258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48152" name="Text Box 8"/>
            <p:cNvSpPr txBox="1">
              <a:spLocks noChangeArrowheads="1"/>
            </p:cNvSpPr>
            <p:nvPr/>
          </p:nvSpPr>
          <p:spPr bwMode="auto">
            <a:xfrm>
              <a:off x="662" y="2761"/>
              <a:ext cx="418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  <p:sp>
          <p:nvSpPr>
            <p:cNvPr id="48153" name="Freeform 10"/>
            <p:cNvSpPr>
              <a:spLocks/>
            </p:cNvSpPr>
            <p:nvPr/>
          </p:nvSpPr>
          <p:spPr bwMode="auto">
            <a:xfrm>
              <a:off x="509" y="1937"/>
              <a:ext cx="1002" cy="591"/>
            </a:xfrm>
            <a:custGeom>
              <a:avLst/>
              <a:gdLst>
                <a:gd name="T0" fmla="*/ 7 w 1002"/>
                <a:gd name="T1" fmla="*/ 591 h 591"/>
                <a:gd name="T2" fmla="*/ 261 w 1002"/>
                <a:gd name="T3" fmla="*/ 576 h 591"/>
                <a:gd name="T4" fmla="*/ 336 w 1002"/>
                <a:gd name="T5" fmla="*/ 554 h 591"/>
                <a:gd name="T6" fmla="*/ 441 w 1002"/>
                <a:gd name="T7" fmla="*/ 501 h 591"/>
                <a:gd name="T8" fmla="*/ 506 w 1002"/>
                <a:gd name="T9" fmla="*/ 468 h 591"/>
                <a:gd name="T10" fmla="*/ 537 w 1002"/>
                <a:gd name="T11" fmla="*/ 420 h 591"/>
                <a:gd name="T12" fmla="*/ 576 w 1002"/>
                <a:gd name="T13" fmla="*/ 352 h 591"/>
                <a:gd name="T14" fmla="*/ 600 w 1002"/>
                <a:gd name="T15" fmla="*/ 305 h 591"/>
                <a:gd name="T16" fmla="*/ 633 w 1002"/>
                <a:gd name="T17" fmla="*/ 252 h 591"/>
                <a:gd name="T18" fmla="*/ 681 w 1002"/>
                <a:gd name="T19" fmla="*/ 187 h 591"/>
                <a:gd name="T20" fmla="*/ 718 w 1002"/>
                <a:gd name="T21" fmla="*/ 143 h 591"/>
                <a:gd name="T22" fmla="*/ 775 w 1002"/>
                <a:gd name="T23" fmla="*/ 89 h 591"/>
                <a:gd name="T24" fmla="*/ 823 w 1002"/>
                <a:gd name="T25" fmla="*/ 38 h 591"/>
                <a:gd name="T26" fmla="*/ 1002 w 1002"/>
                <a:gd name="T27" fmla="*/ 0 h 5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2" h="591">
                  <a:moveTo>
                    <a:pt x="7" y="591"/>
                  </a:moveTo>
                  <a:cubicBezTo>
                    <a:pt x="106" y="561"/>
                    <a:pt x="0" y="591"/>
                    <a:pt x="261" y="576"/>
                  </a:cubicBezTo>
                  <a:cubicBezTo>
                    <a:pt x="287" y="575"/>
                    <a:pt x="336" y="554"/>
                    <a:pt x="336" y="554"/>
                  </a:cubicBezTo>
                  <a:cubicBezTo>
                    <a:pt x="374" y="529"/>
                    <a:pt x="399" y="518"/>
                    <a:pt x="441" y="501"/>
                  </a:cubicBezTo>
                  <a:cubicBezTo>
                    <a:pt x="494" y="475"/>
                    <a:pt x="484" y="485"/>
                    <a:pt x="506" y="468"/>
                  </a:cubicBezTo>
                  <a:cubicBezTo>
                    <a:pt x="520" y="457"/>
                    <a:pt x="537" y="420"/>
                    <a:pt x="537" y="420"/>
                  </a:cubicBezTo>
                  <a:cubicBezTo>
                    <a:pt x="544" y="390"/>
                    <a:pt x="559" y="377"/>
                    <a:pt x="576" y="352"/>
                  </a:cubicBezTo>
                  <a:cubicBezTo>
                    <a:pt x="577" y="349"/>
                    <a:pt x="595" y="310"/>
                    <a:pt x="600" y="305"/>
                  </a:cubicBezTo>
                  <a:cubicBezTo>
                    <a:pt x="613" y="292"/>
                    <a:pt x="633" y="252"/>
                    <a:pt x="633" y="252"/>
                  </a:cubicBezTo>
                  <a:cubicBezTo>
                    <a:pt x="642" y="223"/>
                    <a:pt x="663" y="213"/>
                    <a:pt x="681" y="187"/>
                  </a:cubicBezTo>
                  <a:cubicBezTo>
                    <a:pt x="699" y="160"/>
                    <a:pt x="695" y="162"/>
                    <a:pt x="718" y="143"/>
                  </a:cubicBezTo>
                  <a:cubicBezTo>
                    <a:pt x="749" y="117"/>
                    <a:pt x="741" y="112"/>
                    <a:pt x="775" y="89"/>
                  </a:cubicBezTo>
                  <a:cubicBezTo>
                    <a:pt x="778" y="79"/>
                    <a:pt x="815" y="44"/>
                    <a:pt x="823" y="38"/>
                  </a:cubicBezTo>
                  <a:cubicBezTo>
                    <a:pt x="871" y="4"/>
                    <a:pt x="946" y="0"/>
                    <a:pt x="1002" y="0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Freeform 11"/>
            <p:cNvSpPr>
              <a:spLocks/>
            </p:cNvSpPr>
            <p:nvPr/>
          </p:nvSpPr>
          <p:spPr bwMode="auto">
            <a:xfrm>
              <a:off x="528" y="2016"/>
              <a:ext cx="1002" cy="591"/>
            </a:xfrm>
            <a:custGeom>
              <a:avLst/>
              <a:gdLst>
                <a:gd name="T0" fmla="*/ 7 w 1002"/>
                <a:gd name="T1" fmla="*/ 591 h 591"/>
                <a:gd name="T2" fmla="*/ 261 w 1002"/>
                <a:gd name="T3" fmla="*/ 576 h 591"/>
                <a:gd name="T4" fmla="*/ 336 w 1002"/>
                <a:gd name="T5" fmla="*/ 554 h 591"/>
                <a:gd name="T6" fmla="*/ 441 w 1002"/>
                <a:gd name="T7" fmla="*/ 501 h 591"/>
                <a:gd name="T8" fmla="*/ 506 w 1002"/>
                <a:gd name="T9" fmla="*/ 468 h 591"/>
                <a:gd name="T10" fmla="*/ 537 w 1002"/>
                <a:gd name="T11" fmla="*/ 420 h 591"/>
                <a:gd name="T12" fmla="*/ 576 w 1002"/>
                <a:gd name="T13" fmla="*/ 352 h 591"/>
                <a:gd name="T14" fmla="*/ 600 w 1002"/>
                <a:gd name="T15" fmla="*/ 305 h 591"/>
                <a:gd name="T16" fmla="*/ 633 w 1002"/>
                <a:gd name="T17" fmla="*/ 252 h 591"/>
                <a:gd name="T18" fmla="*/ 681 w 1002"/>
                <a:gd name="T19" fmla="*/ 187 h 591"/>
                <a:gd name="T20" fmla="*/ 718 w 1002"/>
                <a:gd name="T21" fmla="*/ 143 h 591"/>
                <a:gd name="T22" fmla="*/ 775 w 1002"/>
                <a:gd name="T23" fmla="*/ 89 h 591"/>
                <a:gd name="T24" fmla="*/ 823 w 1002"/>
                <a:gd name="T25" fmla="*/ 38 h 591"/>
                <a:gd name="T26" fmla="*/ 1002 w 1002"/>
                <a:gd name="T27" fmla="*/ 0 h 5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2" h="591">
                  <a:moveTo>
                    <a:pt x="7" y="591"/>
                  </a:moveTo>
                  <a:cubicBezTo>
                    <a:pt x="106" y="561"/>
                    <a:pt x="0" y="591"/>
                    <a:pt x="261" y="576"/>
                  </a:cubicBezTo>
                  <a:cubicBezTo>
                    <a:pt x="287" y="575"/>
                    <a:pt x="336" y="554"/>
                    <a:pt x="336" y="554"/>
                  </a:cubicBezTo>
                  <a:cubicBezTo>
                    <a:pt x="374" y="529"/>
                    <a:pt x="399" y="518"/>
                    <a:pt x="441" y="501"/>
                  </a:cubicBezTo>
                  <a:cubicBezTo>
                    <a:pt x="494" y="475"/>
                    <a:pt x="484" y="485"/>
                    <a:pt x="506" y="468"/>
                  </a:cubicBezTo>
                  <a:cubicBezTo>
                    <a:pt x="520" y="457"/>
                    <a:pt x="537" y="420"/>
                    <a:pt x="537" y="420"/>
                  </a:cubicBezTo>
                  <a:cubicBezTo>
                    <a:pt x="544" y="390"/>
                    <a:pt x="559" y="377"/>
                    <a:pt x="576" y="352"/>
                  </a:cubicBezTo>
                  <a:cubicBezTo>
                    <a:pt x="577" y="349"/>
                    <a:pt x="595" y="310"/>
                    <a:pt x="600" y="305"/>
                  </a:cubicBezTo>
                  <a:cubicBezTo>
                    <a:pt x="613" y="292"/>
                    <a:pt x="633" y="252"/>
                    <a:pt x="633" y="252"/>
                  </a:cubicBezTo>
                  <a:cubicBezTo>
                    <a:pt x="642" y="223"/>
                    <a:pt x="663" y="213"/>
                    <a:pt x="681" y="187"/>
                  </a:cubicBezTo>
                  <a:cubicBezTo>
                    <a:pt x="699" y="160"/>
                    <a:pt x="695" y="162"/>
                    <a:pt x="718" y="143"/>
                  </a:cubicBezTo>
                  <a:cubicBezTo>
                    <a:pt x="749" y="117"/>
                    <a:pt x="741" y="112"/>
                    <a:pt x="775" y="89"/>
                  </a:cubicBezTo>
                  <a:cubicBezTo>
                    <a:pt x="778" y="79"/>
                    <a:pt x="815" y="44"/>
                    <a:pt x="823" y="38"/>
                  </a:cubicBezTo>
                  <a:cubicBezTo>
                    <a:pt x="871" y="4"/>
                    <a:pt x="946" y="0"/>
                    <a:pt x="1002" y="0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2" name="Group 30"/>
          <p:cNvGrpSpPr>
            <a:grpSpLocks/>
          </p:cNvGrpSpPr>
          <p:nvPr/>
        </p:nvGrpSpPr>
        <p:grpSpPr bwMode="auto">
          <a:xfrm>
            <a:off x="3276600" y="2362200"/>
            <a:ext cx="2209800" cy="2009775"/>
            <a:chOff x="1776" y="1728"/>
            <a:chExt cx="1392" cy="1266"/>
          </a:xfrm>
        </p:grpSpPr>
        <p:sp>
          <p:nvSpPr>
            <p:cNvPr id="48143" name="Line 12"/>
            <p:cNvSpPr>
              <a:spLocks noChangeShapeType="1"/>
            </p:cNvSpPr>
            <p:nvPr/>
          </p:nvSpPr>
          <p:spPr bwMode="auto">
            <a:xfrm>
              <a:off x="2112" y="1728"/>
              <a:ext cx="0" cy="9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13"/>
            <p:cNvSpPr>
              <a:spLocks noChangeShapeType="1"/>
            </p:cNvSpPr>
            <p:nvPr/>
          </p:nvSpPr>
          <p:spPr bwMode="auto">
            <a:xfrm>
              <a:off x="2112" y="2688"/>
              <a:ext cx="100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Text Box 15"/>
            <p:cNvSpPr txBox="1">
              <a:spLocks noChangeArrowheads="1"/>
            </p:cNvSpPr>
            <p:nvPr/>
          </p:nvSpPr>
          <p:spPr bwMode="auto">
            <a:xfrm>
              <a:off x="2294" y="2761"/>
              <a:ext cx="418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  <p:sp>
          <p:nvSpPr>
            <p:cNvPr id="48146" name="Freeform 16"/>
            <p:cNvSpPr>
              <a:spLocks/>
            </p:cNvSpPr>
            <p:nvPr/>
          </p:nvSpPr>
          <p:spPr bwMode="auto">
            <a:xfrm>
              <a:off x="2141" y="1937"/>
              <a:ext cx="1002" cy="591"/>
            </a:xfrm>
            <a:custGeom>
              <a:avLst/>
              <a:gdLst>
                <a:gd name="T0" fmla="*/ 7 w 1002"/>
                <a:gd name="T1" fmla="*/ 591 h 591"/>
                <a:gd name="T2" fmla="*/ 261 w 1002"/>
                <a:gd name="T3" fmla="*/ 576 h 591"/>
                <a:gd name="T4" fmla="*/ 336 w 1002"/>
                <a:gd name="T5" fmla="*/ 554 h 591"/>
                <a:gd name="T6" fmla="*/ 441 w 1002"/>
                <a:gd name="T7" fmla="*/ 501 h 591"/>
                <a:gd name="T8" fmla="*/ 506 w 1002"/>
                <a:gd name="T9" fmla="*/ 468 h 591"/>
                <a:gd name="T10" fmla="*/ 537 w 1002"/>
                <a:gd name="T11" fmla="*/ 420 h 591"/>
                <a:gd name="T12" fmla="*/ 576 w 1002"/>
                <a:gd name="T13" fmla="*/ 352 h 591"/>
                <a:gd name="T14" fmla="*/ 600 w 1002"/>
                <a:gd name="T15" fmla="*/ 305 h 591"/>
                <a:gd name="T16" fmla="*/ 633 w 1002"/>
                <a:gd name="T17" fmla="*/ 252 h 591"/>
                <a:gd name="T18" fmla="*/ 681 w 1002"/>
                <a:gd name="T19" fmla="*/ 187 h 591"/>
                <a:gd name="T20" fmla="*/ 718 w 1002"/>
                <a:gd name="T21" fmla="*/ 143 h 591"/>
                <a:gd name="T22" fmla="*/ 775 w 1002"/>
                <a:gd name="T23" fmla="*/ 89 h 591"/>
                <a:gd name="T24" fmla="*/ 823 w 1002"/>
                <a:gd name="T25" fmla="*/ 38 h 591"/>
                <a:gd name="T26" fmla="*/ 1002 w 1002"/>
                <a:gd name="T27" fmla="*/ 0 h 5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2" h="591">
                  <a:moveTo>
                    <a:pt x="7" y="591"/>
                  </a:moveTo>
                  <a:cubicBezTo>
                    <a:pt x="106" y="561"/>
                    <a:pt x="0" y="591"/>
                    <a:pt x="261" y="576"/>
                  </a:cubicBezTo>
                  <a:cubicBezTo>
                    <a:pt x="287" y="575"/>
                    <a:pt x="336" y="554"/>
                    <a:pt x="336" y="554"/>
                  </a:cubicBezTo>
                  <a:cubicBezTo>
                    <a:pt x="374" y="529"/>
                    <a:pt x="399" y="518"/>
                    <a:pt x="441" y="501"/>
                  </a:cubicBezTo>
                  <a:cubicBezTo>
                    <a:pt x="494" y="475"/>
                    <a:pt x="484" y="485"/>
                    <a:pt x="506" y="468"/>
                  </a:cubicBezTo>
                  <a:cubicBezTo>
                    <a:pt x="520" y="457"/>
                    <a:pt x="537" y="420"/>
                    <a:pt x="537" y="420"/>
                  </a:cubicBezTo>
                  <a:cubicBezTo>
                    <a:pt x="544" y="390"/>
                    <a:pt x="559" y="377"/>
                    <a:pt x="576" y="352"/>
                  </a:cubicBezTo>
                  <a:cubicBezTo>
                    <a:pt x="577" y="349"/>
                    <a:pt x="595" y="310"/>
                    <a:pt x="600" y="305"/>
                  </a:cubicBezTo>
                  <a:cubicBezTo>
                    <a:pt x="613" y="292"/>
                    <a:pt x="633" y="252"/>
                    <a:pt x="633" y="252"/>
                  </a:cubicBezTo>
                  <a:cubicBezTo>
                    <a:pt x="642" y="223"/>
                    <a:pt x="663" y="213"/>
                    <a:pt x="681" y="187"/>
                  </a:cubicBezTo>
                  <a:cubicBezTo>
                    <a:pt x="699" y="160"/>
                    <a:pt x="695" y="162"/>
                    <a:pt x="718" y="143"/>
                  </a:cubicBezTo>
                  <a:cubicBezTo>
                    <a:pt x="749" y="117"/>
                    <a:pt x="741" y="112"/>
                    <a:pt x="775" y="89"/>
                  </a:cubicBezTo>
                  <a:cubicBezTo>
                    <a:pt x="778" y="79"/>
                    <a:pt x="815" y="44"/>
                    <a:pt x="823" y="38"/>
                  </a:cubicBezTo>
                  <a:cubicBezTo>
                    <a:pt x="871" y="4"/>
                    <a:pt x="946" y="0"/>
                    <a:pt x="1002" y="0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Freeform 25"/>
            <p:cNvSpPr>
              <a:spLocks/>
            </p:cNvSpPr>
            <p:nvPr/>
          </p:nvSpPr>
          <p:spPr bwMode="auto">
            <a:xfrm>
              <a:off x="2688" y="2016"/>
              <a:ext cx="480" cy="624"/>
            </a:xfrm>
            <a:custGeom>
              <a:avLst/>
              <a:gdLst>
                <a:gd name="T0" fmla="*/ 0 w 480"/>
                <a:gd name="T1" fmla="*/ 624 h 624"/>
                <a:gd name="T2" fmla="*/ 96 w 480"/>
                <a:gd name="T3" fmla="*/ 384 h 624"/>
                <a:gd name="T4" fmla="*/ 192 w 480"/>
                <a:gd name="T5" fmla="*/ 240 h 624"/>
                <a:gd name="T6" fmla="*/ 336 w 480"/>
                <a:gd name="T7" fmla="*/ 96 h 624"/>
                <a:gd name="T8" fmla="*/ 480 w 480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624">
                  <a:moveTo>
                    <a:pt x="0" y="624"/>
                  </a:moveTo>
                  <a:cubicBezTo>
                    <a:pt x="32" y="536"/>
                    <a:pt x="64" y="448"/>
                    <a:pt x="96" y="384"/>
                  </a:cubicBezTo>
                  <a:cubicBezTo>
                    <a:pt x="128" y="320"/>
                    <a:pt x="152" y="288"/>
                    <a:pt x="192" y="240"/>
                  </a:cubicBezTo>
                  <a:cubicBezTo>
                    <a:pt x="232" y="192"/>
                    <a:pt x="288" y="136"/>
                    <a:pt x="336" y="96"/>
                  </a:cubicBezTo>
                  <a:cubicBezTo>
                    <a:pt x="384" y="56"/>
                    <a:pt x="456" y="16"/>
                    <a:pt x="480" y="0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Text Box 27"/>
            <p:cNvSpPr txBox="1">
              <a:spLocks noChangeArrowheads="1"/>
            </p:cNvSpPr>
            <p:nvPr/>
          </p:nvSpPr>
          <p:spPr bwMode="auto">
            <a:xfrm>
              <a:off x="1776" y="1920"/>
              <a:ext cx="258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</p:grpSp>
      <p:grpSp>
        <p:nvGrpSpPr>
          <p:cNvPr id="48133" name="Group 29"/>
          <p:cNvGrpSpPr>
            <a:grpSpLocks/>
          </p:cNvGrpSpPr>
          <p:nvPr/>
        </p:nvGrpSpPr>
        <p:grpSpPr bwMode="auto">
          <a:xfrm>
            <a:off x="6172200" y="2362200"/>
            <a:ext cx="2286000" cy="2009775"/>
            <a:chOff x="3456" y="1728"/>
            <a:chExt cx="1440" cy="1266"/>
          </a:xfrm>
        </p:grpSpPr>
        <p:sp>
          <p:nvSpPr>
            <p:cNvPr id="48137" name="Line 18"/>
            <p:cNvSpPr>
              <a:spLocks noChangeShapeType="1"/>
            </p:cNvSpPr>
            <p:nvPr/>
          </p:nvSpPr>
          <p:spPr bwMode="auto">
            <a:xfrm>
              <a:off x="3744" y="1728"/>
              <a:ext cx="0" cy="9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Line 19"/>
            <p:cNvSpPr>
              <a:spLocks noChangeShapeType="1"/>
            </p:cNvSpPr>
            <p:nvPr/>
          </p:nvSpPr>
          <p:spPr bwMode="auto">
            <a:xfrm>
              <a:off x="3744" y="2688"/>
              <a:ext cx="100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Text Box 21"/>
            <p:cNvSpPr txBox="1">
              <a:spLocks noChangeArrowheads="1"/>
            </p:cNvSpPr>
            <p:nvPr/>
          </p:nvSpPr>
          <p:spPr bwMode="auto">
            <a:xfrm>
              <a:off x="3926" y="2761"/>
              <a:ext cx="418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  <p:sp>
          <p:nvSpPr>
            <p:cNvPr id="48140" name="Freeform 22"/>
            <p:cNvSpPr>
              <a:spLocks/>
            </p:cNvSpPr>
            <p:nvPr/>
          </p:nvSpPr>
          <p:spPr bwMode="auto">
            <a:xfrm>
              <a:off x="3773" y="1937"/>
              <a:ext cx="1002" cy="591"/>
            </a:xfrm>
            <a:custGeom>
              <a:avLst/>
              <a:gdLst>
                <a:gd name="T0" fmla="*/ 7 w 1002"/>
                <a:gd name="T1" fmla="*/ 591 h 591"/>
                <a:gd name="T2" fmla="*/ 261 w 1002"/>
                <a:gd name="T3" fmla="*/ 576 h 591"/>
                <a:gd name="T4" fmla="*/ 336 w 1002"/>
                <a:gd name="T5" fmla="*/ 554 h 591"/>
                <a:gd name="T6" fmla="*/ 441 w 1002"/>
                <a:gd name="T7" fmla="*/ 501 h 591"/>
                <a:gd name="T8" fmla="*/ 506 w 1002"/>
                <a:gd name="T9" fmla="*/ 468 h 591"/>
                <a:gd name="T10" fmla="*/ 537 w 1002"/>
                <a:gd name="T11" fmla="*/ 420 h 591"/>
                <a:gd name="T12" fmla="*/ 576 w 1002"/>
                <a:gd name="T13" fmla="*/ 352 h 591"/>
                <a:gd name="T14" fmla="*/ 600 w 1002"/>
                <a:gd name="T15" fmla="*/ 305 h 591"/>
                <a:gd name="T16" fmla="*/ 633 w 1002"/>
                <a:gd name="T17" fmla="*/ 252 h 591"/>
                <a:gd name="T18" fmla="*/ 681 w 1002"/>
                <a:gd name="T19" fmla="*/ 187 h 591"/>
                <a:gd name="T20" fmla="*/ 718 w 1002"/>
                <a:gd name="T21" fmla="*/ 143 h 591"/>
                <a:gd name="T22" fmla="*/ 775 w 1002"/>
                <a:gd name="T23" fmla="*/ 89 h 591"/>
                <a:gd name="T24" fmla="*/ 823 w 1002"/>
                <a:gd name="T25" fmla="*/ 38 h 591"/>
                <a:gd name="T26" fmla="*/ 1002 w 1002"/>
                <a:gd name="T27" fmla="*/ 0 h 5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2" h="591">
                  <a:moveTo>
                    <a:pt x="7" y="591"/>
                  </a:moveTo>
                  <a:cubicBezTo>
                    <a:pt x="106" y="561"/>
                    <a:pt x="0" y="591"/>
                    <a:pt x="261" y="576"/>
                  </a:cubicBezTo>
                  <a:cubicBezTo>
                    <a:pt x="287" y="575"/>
                    <a:pt x="336" y="554"/>
                    <a:pt x="336" y="554"/>
                  </a:cubicBezTo>
                  <a:cubicBezTo>
                    <a:pt x="374" y="529"/>
                    <a:pt x="399" y="518"/>
                    <a:pt x="441" y="501"/>
                  </a:cubicBezTo>
                  <a:cubicBezTo>
                    <a:pt x="494" y="475"/>
                    <a:pt x="484" y="485"/>
                    <a:pt x="506" y="468"/>
                  </a:cubicBezTo>
                  <a:cubicBezTo>
                    <a:pt x="520" y="457"/>
                    <a:pt x="537" y="420"/>
                    <a:pt x="537" y="420"/>
                  </a:cubicBezTo>
                  <a:cubicBezTo>
                    <a:pt x="544" y="390"/>
                    <a:pt x="559" y="377"/>
                    <a:pt x="576" y="352"/>
                  </a:cubicBezTo>
                  <a:cubicBezTo>
                    <a:pt x="577" y="349"/>
                    <a:pt x="595" y="310"/>
                    <a:pt x="600" y="305"/>
                  </a:cubicBezTo>
                  <a:cubicBezTo>
                    <a:pt x="613" y="292"/>
                    <a:pt x="633" y="252"/>
                    <a:pt x="633" y="252"/>
                  </a:cubicBezTo>
                  <a:cubicBezTo>
                    <a:pt x="642" y="223"/>
                    <a:pt x="663" y="213"/>
                    <a:pt x="681" y="187"/>
                  </a:cubicBezTo>
                  <a:cubicBezTo>
                    <a:pt x="699" y="160"/>
                    <a:pt x="695" y="162"/>
                    <a:pt x="718" y="143"/>
                  </a:cubicBezTo>
                  <a:cubicBezTo>
                    <a:pt x="749" y="117"/>
                    <a:pt x="741" y="112"/>
                    <a:pt x="775" y="89"/>
                  </a:cubicBezTo>
                  <a:cubicBezTo>
                    <a:pt x="778" y="79"/>
                    <a:pt x="815" y="44"/>
                    <a:pt x="823" y="38"/>
                  </a:cubicBezTo>
                  <a:cubicBezTo>
                    <a:pt x="871" y="4"/>
                    <a:pt x="946" y="0"/>
                    <a:pt x="1002" y="0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Freeform 26"/>
            <p:cNvSpPr>
              <a:spLocks/>
            </p:cNvSpPr>
            <p:nvPr/>
          </p:nvSpPr>
          <p:spPr bwMode="auto">
            <a:xfrm>
              <a:off x="4608" y="1968"/>
              <a:ext cx="288" cy="720"/>
            </a:xfrm>
            <a:custGeom>
              <a:avLst/>
              <a:gdLst>
                <a:gd name="T0" fmla="*/ 0 w 288"/>
                <a:gd name="T1" fmla="*/ 720 h 720"/>
                <a:gd name="T2" fmla="*/ 96 w 288"/>
                <a:gd name="T3" fmla="*/ 480 h 720"/>
                <a:gd name="T4" fmla="*/ 192 w 288"/>
                <a:gd name="T5" fmla="*/ 192 h 720"/>
                <a:gd name="T6" fmla="*/ 240 w 288"/>
                <a:gd name="T7" fmla="*/ 48 h 720"/>
                <a:gd name="T8" fmla="*/ 288 w 288"/>
                <a:gd name="T9" fmla="*/ 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720">
                  <a:moveTo>
                    <a:pt x="0" y="720"/>
                  </a:moveTo>
                  <a:cubicBezTo>
                    <a:pt x="32" y="644"/>
                    <a:pt x="64" y="568"/>
                    <a:pt x="96" y="480"/>
                  </a:cubicBezTo>
                  <a:cubicBezTo>
                    <a:pt x="128" y="392"/>
                    <a:pt x="168" y="264"/>
                    <a:pt x="192" y="192"/>
                  </a:cubicBezTo>
                  <a:cubicBezTo>
                    <a:pt x="216" y="120"/>
                    <a:pt x="224" y="80"/>
                    <a:pt x="240" y="48"/>
                  </a:cubicBezTo>
                  <a:cubicBezTo>
                    <a:pt x="256" y="16"/>
                    <a:pt x="280" y="8"/>
                    <a:pt x="288" y="0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Text Box 28"/>
            <p:cNvSpPr txBox="1">
              <a:spLocks noChangeArrowheads="1"/>
            </p:cNvSpPr>
            <p:nvPr/>
          </p:nvSpPr>
          <p:spPr bwMode="auto">
            <a:xfrm>
              <a:off x="3456" y="1920"/>
              <a:ext cx="258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</p:grpSp>
      <p:sp>
        <p:nvSpPr>
          <p:cNvPr id="48134" name="Text Box 32"/>
          <p:cNvSpPr txBox="1">
            <a:spLocks noChangeArrowheads="1"/>
          </p:cNvSpPr>
          <p:nvPr/>
        </p:nvSpPr>
        <p:spPr bwMode="auto">
          <a:xfrm>
            <a:off x="381000" y="4648200"/>
            <a:ext cx="19161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Growth-associated</a:t>
            </a:r>
          </a:p>
        </p:txBody>
      </p:sp>
      <p:sp>
        <p:nvSpPr>
          <p:cNvPr id="48135" name="Text Box 33"/>
          <p:cNvSpPr txBox="1">
            <a:spLocks noChangeArrowheads="1"/>
          </p:cNvSpPr>
          <p:nvPr/>
        </p:nvSpPr>
        <p:spPr bwMode="auto">
          <a:xfrm>
            <a:off x="6629400" y="4648200"/>
            <a:ext cx="13128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Non-growth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</a:p>
        </p:txBody>
      </p:sp>
      <p:sp>
        <p:nvSpPr>
          <p:cNvPr id="48136" name="Text Box 34"/>
          <p:cNvSpPr txBox="1">
            <a:spLocks noChangeArrowheads="1"/>
          </p:cNvSpPr>
          <p:nvPr/>
        </p:nvSpPr>
        <p:spPr bwMode="auto">
          <a:xfrm>
            <a:off x="3657600" y="4648200"/>
            <a:ext cx="15700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Mixed-growth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92175"/>
            <a:ext cx="7772400" cy="4794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Product Formation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953000" cy="4545013"/>
          </a:xfrm>
        </p:spPr>
        <p:txBody>
          <a:bodyPr/>
          <a:lstStyle/>
          <a:p>
            <a:r>
              <a:rPr sz="2000" smtClean="0">
                <a:latin typeface="Times New Roman" pitchFamily="18" charset="0"/>
                <a:cs typeface="Times New Roman" pitchFamily="18" charset="0"/>
              </a:rPr>
              <a:t>Growth-associated products - produced simultaneously to growth (exponential, decline)</a:t>
            </a:r>
          </a:p>
          <a:p>
            <a:endParaRPr sz="2000" smtClean="0">
              <a:latin typeface="Times New Roman" pitchFamily="18" charset="0"/>
              <a:cs typeface="Times New Roman" pitchFamily="18" charset="0"/>
            </a:endParaRPr>
          </a:p>
          <a:p>
            <a:endParaRPr sz="200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sz="2000" smtClean="0">
                <a:latin typeface="Times New Roman" pitchFamily="18" charset="0"/>
                <a:cs typeface="Times New Roman" pitchFamily="18" charset="0"/>
              </a:rPr>
              <a:t>Constitutive Expressed Enzyme</a:t>
            </a:r>
          </a:p>
          <a:p>
            <a:pPr lvl="1"/>
            <a:r>
              <a:rPr sz="2000" smtClean="0">
                <a:latin typeface="Times New Roman" pitchFamily="18" charset="0"/>
                <a:cs typeface="Times New Roman" pitchFamily="18" charset="0"/>
              </a:rPr>
              <a:t>Substrate Utilization enzymes</a:t>
            </a:r>
          </a:p>
          <a:p>
            <a:r>
              <a:rPr sz="2000" smtClean="0">
                <a:latin typeface="Times New Roman" pitchFamily="18" charset="0"/>
                <a:cs typeface="Times New Roman" pitchFamily="18" charset="0"/>
              </a:rPr>
              <a:t>Non growth associated - takes place during stationary phase </a:t>
            </a:r>
          </a:p>
          <a:p>
            <a:pPr>
              <a:buFontTx/>
              <a:buNone/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sz="2000" i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sz="2000" i="1" baseline="-250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= constant</a:t>
            </a:r>
          </a:p>
          <a:p>
            <a:pPr lvl="1"/>
            <a:r>
              <a:rPr sz="2000" smtClean="0">
                <a:latin typeface="Times New Roman" pitchFamily="18" charset="0"/>
                <a:cs typeface="Times New Roman" pitchFamily="18" charset="0"/>
              </a:rPr>
              <a:t>Antibiotics</a:t>
            </a:r>
          </a:p>
          <a:p>
            <a:pPr lvl="1"/>
            <a:r>
              <a:rPr sz="2000" smtClean="0">
                <a:latin typeface="Times New Roman" pitchFamily="18" charset="0"/>
                <a:cs typeface="Times New Roman" pitchFamily="18" charset="0"/>
              </a:rPr>
              <a:t>RDX degradation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406525" y="2079625"/>
          <a:ext cx="2855913" cy="828675"/>
        </p:xfrm>
        <a:graphic>
          <a:graphicData uri="http://schemas.openxmlformats.org/presentationml/2006/ole">
            <p:oleObj spid="_x0000_s49165" name="Equation" r:id="rId4" imgW="1295400" imgH="393700" progId="Equation.3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105400" y="1371600"/>
          <a:ext cx="3505200" cy="2667000"/>
        </p:xfrm>
        <a:graphic>
          <a:graphicData uri="http://schemas.openxmlformats.org/presentationml/2006/ole">
            <p:oleObj spid="_x0000_s49166" name="Worksheet" r:id="rId5" imgW="11793600" imgH="8971200" progId="Excel.Sheet.8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5257800" y="4038600"/>
          <a:ext cx="3505200" cy="2667000"/>
        </p:xfrm>
        <a:graphic>
          <a:graphicData uri="http://schemas.openxmlformats.org/presentationml/2006/ole">
            <p:oleObj spid="_x0000_s49167" name="Worksheet" r:id="rId6" imgW="11793600" imgH="8971200" progId="Excel.Sheet.8">
              <p:embed/>
            </p:oleObj>
          </a:graphicData>
        </a:graphic>
      </p:graphicFrame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4114800" y="2667000"/>
            <a:ext cx="22860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V="1">
            <a:off x="4114800" y="1905000"/>
            <a:ext cx="2819400" cy="1295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3886200" y="4495800"/>
            <a:ext cx="3733800" cy="1295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75"/>
            <a:ext cx="7772400" cy="4794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Product Formation - cont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4953000" cy="5457825"/>
          </a:xfrm>
        </p:spPr>
        <p:txBody>
          <a:bodyPr/>
          <a:lstStyle/>
          <a:p>
            <a:r>
              <a:rPr sz="2800" smtClean="0">
                <a:latin typeface="Times New Roman" pitchFamily="18" charset="0"/>
                <a:cs typeface="Times New Roman" pitchFamily="18" charset="0"/>
              </a:rPr>
              <a:t>Mixed-growth-associated</a:t>
            </a:r>
          </a:p>
          <a:p>
            <a:endParaRPr sz="2800" smtClean="0">
              <a:latin typeface="Times New Roman" pitchFamily="18" charset="0"/>
              <a:cs typeface="Times New Roman" pitchFamily="18" charset="0"/>
            </a:endParaRPr>
          </a:p>
          <a:p>
            <a:endParaRPr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sz="2800" smtClean="0">
                <a:latin typeface="Times New Roman" pitchFamily="18" charset="0"/>
                <a:cs typeface="Times New Roman" pitchFamily="18" charset="0"/>
              </a:rPr>
              <a:t>Luedeking-Piret Equation </a:t>
            </a:r>
          </a:p>
          <a:p>
            <a:pPr lvl="1"/>
            <a:r>
              <a:rPr smtClean="0">
                <a:latin typeface="Symbol" pitchFamily="18" charset="2"/>
                <a:cs typeface="Times New Roman" pitchFamily="18" charset="0"/>
              </a:rPr>
              <a:t>a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= 0 non-growth associated</a:t>
            </a:r>
          </a:p>
          <a:p>
            <a:pPr lvl="1"/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Symbol" pitchFamily="18" charset="2"/>
                <a:cs typeface="Times New Roman" pitchFamily="18" charset="0"/>
              </a:rPr>
              <a:t>b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= 0 only growth associated </a:t>
            </a:r>
          </a:p>
          <a:p>
            <a:pPr lvl="1"/>
            <a:r>
              <a:rPr smtClean="0">
                <a:latin typeface="Symbol" pitchFamily="18" charset="2"/>
                <a:cs typeface="Times New Roman" pitchFamily="18" charset="0"/>
              </a:rPr>
              <a:t>a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= Y</a:t>
            </a:r>
            <a:r>
              <a:rPr baseline="-25000" smtClean="0">
                <a:latin typeface="Times New Roman" pitchFamily="18" charset="0"/>
                <a:cs typeface="Times New Roman" pitchFamily="18" charset="0"/>
              </a:rPr>
              <a:t>P/X </a:t>
            </a:r>
          </a:p>
          <a:p>
            <a:r>
              <a:rPr sz="2800" smtClean="0">
                <a:latin typeface="Times New Roman" pitchFamily="18" charset="0"/>
                <a:cs typeface="Times New Roman" pitchFamily="18" charset="0"/>
              </a:rPr>
              <a:t>Examples</a:t>
            </a:r>
          </a:p>
          <a:p>
            <a:pPr lvl="1"/>
            <a:r>
              <a:rPr smtClean="0">
                <a:latin typeface="Times New Roman" pitchFamily="18" charset="0"/>
                <a:cs typeface="Times New Roman" pitchFamily="18" charset="0"/>
              </a:rPr>
              <a:t>Lactic acid fermentation</a:t>
            </a:r>
          </a:p>
          <a:p>
            <a:pPr lvl="1"/>
            <a:r>
              <a:rPr smtClean="0">
                <a:latin typeface="Times New Roman" pitchFamily="18" charset="0"/>
                <a:cs typeface="Times New Roman" pitchFamily="18" charset="0"/>
              </a:rPr>
              <a:t>Xanthan gum production</a:t>
            </a:r>
          </a:p>
          <a:p>
            <a:endParaRPr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295400" y="2209800"/>
          <a:ext cx="1927225" cy="541338"/>
        </p:xfrm>
        <a:graphic>
          <a:graphicData uri="http://schemas.openxmlformats.org/presentationml/2006/ole">
            <p:oleObj spid="_x0000_s50186" name="Equation" r:id="rId4" imgW="850531" imgH="241195" progId="Equation.3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4876800" y="2286000"/>
          <a:ext cx="4267200" cy="3246438"/>
        </p:xfrm>
        <a:graphic>
          <a:graphicData uri="http://schemas.openxmlformats.org/presentationml/2006/ole">
            <p:oleObj spid="_x0000_s50187" name="Worksheet" r:id="rId5" imgW="11793600" imgH="8971200" progId="Excel.Sheet.8">
              <p:embed/>
            </p:oleObj>
          </a:graphicData>
        </a:graphic>
      </p:graphicFrame>
      <p:sp>
        <p:nvSpPr>
          <p:cNvPr id="50182" name="Line 10"/>
          <p:cNvSpPr>
            <a:spLocks noChangeShapeType="1"/>
          </p:cNvSpPr>
          <p:nvPr/>
        </p:nvSpPr>
        <p:spPr bwMode="auto">
          <a:xfrm>
            <a:off x="3276600" y="2438400"/>
            <a:ext cx="3048000" cy="1524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11"/>
          <p:cNvSpPr>
            <a:spLocks noChangeShapeType="1"/>
          </p:cNvSpPr>
          <p:nvPr/>
        </p:nvSpPr>
        <p:spPr bwMode="auto">
          <a:xfrm>
            <a:off x="3352800" y="2438400"/>
            <a:ext cx="43434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771775" y="158750"/>
            <a:ext cx="3228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Microbial Growth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59138" y="823913"/>
            <a:ext cx="271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Maintenance Coefficient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104900" y="1327150"/>
            <a:ext cx="67437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 mole of ATP generated during catabolism allows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• theoretically → synthesis of 32 g cells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• in praxis      →                  10.5 g cells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maintenance coefficient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(ms) is the reason for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2/3 being “wasted”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Substrate transport into cell (e.g. against diffusion gradient)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Osmotic work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Motility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Intracellular pH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Replacement of thermally denatured proteins (↑ T → ↑ ms)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Leakage of H+ ions across membrane (uncoupling)</a:t>
            </a:r>
          </a:p>
          <a:p>
            <a:pPr marL="457200" indent="-457200">
              <a:buFontTx/>
              <a:buAutoNum type="arabicPeriod"/>
              <a:defRPr/>
            </a:pPr>
            <a:endParaRPr lang="en-US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en-US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en-US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influences Y, </a:t>
            </a:r>
            <a:r>
              <a:rPr lang="el-G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and the metabolic activity of the cells and</a:t>
            </a:r>
          </a:p>
          <a:p>
            <a:pPr marL="457200" indent="-457200"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 thus important to be considered in bioprocesses.</a:t>
            </a:r>
            <a:endParaRPr lang="el-GR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05" name="Group 20"/>
          <p:cNvGrpSpPr>
            <a:grpSpLocks/>
          </p:cNvGrpSpPr>
          <p:nvPr/>
        </p:nvGrpSpPr>
        <p:grpSpPr bwMode="auto">
          <a:xfrm>
            <a:off x="3729038" y="4737100"/>
            <a:ext cx="3233737" cy="822325"/>
            <a:chOff x="2557463" y="5200650"/>
            <a:chExt cx="3233737" cy="822385"/>
          </a:xfrm>
        </p:grpSpPr>
        <p:sp>
          <p:nvSpPr>
            <p:cNvPr id="51206" name="Text Box 14"/>
            <p:cNvSpPr txBox="1">
              <a:spLocks noChangeArrowheads="1"/>
            </p:cNvSpPr>
            <p:nvPr/>
          </p:nvSpPr>
          <p:spPr bwMode="auto">
            <a:xfrm>
              <a:off x="2557463" y="5434013"/>
              <a:ext cx="6912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ms =</a:t>
              </a:r>
            </a:p>
          </p:txBody>
        </p:sp>
        <p:sp>
          <p:nvSpPr>
            <p:cNvPr id="51207" name="Text Box 15"/>
            <p:cNvSpPr txBox="1">
              <a:spLocks noChangeArrowheads="1"/>
            </p:cNvSpPr>
            <p:nvPr/>
          </p:nvSpPr>
          <p:spPr bwMode="auto">
            <a:xfrm>
              <a:off x="4070350" y="5200650"/>
              <a:ext cx="8883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S (mg)</a:t>
              </a:r>
            </a:p>
          </p:txBody>
        </p:sp>
        <p:sp>
          <p:nvSpPr>
            <p:cNvPr id="51208" name="Text Box 16"/>
            <p:cNvSpPr txBox="1">
              <a:spLocks noChangeArrowheads="1"/>
            </p:cNvSpPr>
            <p:nvPr/>
          </p:nvSpPr>
          <p:spPr bwMode="auto">
            <a:xfrm>
              <a:off x="3467100" y="5622925"/>
              <a:ext cx="19656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X (mg) • time (h)</a:t>
              </a:r>
            </a:p>
          </p:txBody>
        </p:sp>
        <p:sp>
          <p:nvSpPr>
            <p:cNvPr id="51209" name="Line 17"/>
            <p:cNvSpPr>
              <a:spLocks noChangeShapeType="1"/>
            </p:cNvSpPr>
            <p:nvPr/>
          </p:nvSpPr>
          <p:spPr bwMode="auto">
            <a:xfrm>
              <a:off x="3500438" y="5661025"/>
              <a:ext cx="229076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41388"/>
            <a:ext cx="8686800" cy="479425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Effect of Maintenance Coefficient on Growth Rate</a:t>
            </a:r>
            <a:endParaRPr lang="en-A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Text Box 18"/>
          <p:cNvSpPr txBox="1">
            <a:spLocks noChangeArrowheads="1"/>
          </p:cNvSpPr>
          <p:nvPr/>
        </p:nvSpPr>
        <p:spPr bwMode="auto">
          <a:xfrm>
            <a:off x="520700" y="1538288"/>
            <a:ext cx="82819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What is maintenance coefficient?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energy supply rate needed to maintain the life functions of a non growing cell.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Units?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strictly speaking: mol ATP/ cell/ h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mostly used: g substrate / g biomass / h = (h-1)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520700" y="1177925"/>
            <a:ext cx="828198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What does the maintenance coefficient (mS) affect?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ms is the reason for Y not being constant.</a:t>
            </a:r>
          </a:p>
          <a:p>
            <a:pPr eaLnBrk="1" hangingPunct="1">
              <a:buFont typeface="ZapfDingbats"/>
              <a:buChar char="á"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ZapfDingbats"/>
              </a:rPr>
              <a:t> ms 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ZapfDingbats"/>
              </a:rPr>
              <a:t> Y   hence</a:t>
            </a:r>
          </a:p>
          <a:p>
            <a:pPr eaLnBrk="1" hangingPunct="1">
              <a:buFont typeface="ZapfDingbats"/>
              <a:buChar char="á"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ZapfDingbats"/>
              </a:rPr>
              <a:t> ms 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ZapfDingbats"/>
              </a:rPr>
              <a:t>  u  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ZapfDingbats"/>
              </a:rPr>
              <a:t>Why? Because some substrate is taken up just for maintenance, not for growth.</a:t>
            </a:r>
          </a:p>
          <a:p>
            <a:pPr eaLnBrk="1" hangingPunct="1">
              <a:buFont typeface="Wingdings" pitchFamily="2" charset="2"/>
              <a:buNone/>
            </a:pPr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Effect is more apparent in slow growing cultures than in fast growing cultures.</a:t>
            </a:r>
          </a:p>
          <a:p>
            <a:pPr eaLnBrk="1" hangingPunct="1">
              <a:buFont typeface="Wingdings" pitchFamily="2" charset="2"/>
              <a:buNone/>
            </a:pPr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Slow growing cultures can have a very low Y .</a:t>
            </a:r>
          </a:p>
          <a:p>
            <a:pPr eaLnBrk="1" hangingPunct="1">
              <a:buFont typeface="Wingdings" pitchFamily="2" charset="2"/>
              <a:buNone/>
            </a:pPr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mS (gS/gX/h) * Ymax (gX/gS) =  Decay rate (h-1)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277813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kern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Effect of Maintenance Coefficient on Growth Rate</a:t>
            </a:r>
            <a:endParaRPr lang="en-AU" sz="2800" b="1" kern="0" dirty="0">
              <a:solidFill>
                <a:schemeClr val="bg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441325"/>
            <a:ext cx="8229600" cy="979488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Effect of maintenance coefficient on growth rate</a:t>
            </a:r>
            <a:endParaRPr lang="en-A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562600" y="1538288"/>
            <a:ext cx="3060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Effect of mS on Y?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 is the observed yield coefficient.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maximum yield coefficient  Ymax is approached only when </a:t>
            </a:r>
            <a:r>
              <a:rPr lang="en-US" sz="2400">
                <a:solidFill>
                  <a:schemeClr val="bg2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>
                <a:solidFill>
                  <a:schemeClr val="bg2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Ymax is one of four growth constants</a:t>
            </a:r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ZapfDingbats"/>
            </a:endParaRPr>
          </a:p>
        </p:txBody>
      </p:sp>
      <p:sp>
        <p:nvSpPr>
          <p:cNvPr id="54276" name="Freeform 12"/>
          <p:cNvSpPr>
            <a:spLocks/>
          </p:cNvSpPr>
          <p:nvPr/>
        </p:nvSpPr>
        <p:spPr bwMode="auto">
          <a:xfrm>
            <a:off x="1293813" y="2984500"/>
            <a:ext cx="3470275" cy="2651125"/>
          </a:xfrm>
          <a:custGeom>
            <a:avLst/>
            <a:gdLst>
              <a:gd name="T0" fmla="*/ 0 w 2186"/>
              <a:gd name="T1" fmla="*/ 2147483647 h 1670"/>
              <a:gd name="T2" fmla="*/ 2147483647 w 2186"/>
              <a:gd name="T3" fmla="*/ 2147483647 h 1670"/>
              <a:gd name="T4" fmla="*/ 2147483647 w 2186"/>
              <a:gd name="T5" fmla="*/ 2147483647 h 1670"/>
              <a:gd name="T6" fmla="*/ 2147483647 w 2186"/>
              <a:gd name="T7" fmla="*/ 2147483647 h 1670"/>
              <a:gd name="T8" fmla="*/ 2147483647 w 2186"/>
              <a:gd name="T9" fmla="*/ 0 h 16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6"/>
              <a:gd name="T16" fmla="*/ 0 h 1670"/>
              <a:gd name="T17" fmla="*/ 2186 w 2186"/>
              <a:gd name="T18" fmla="*/ 1670 h 16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6" h="1670">
                <a:moveTo>
                  <a:pt x="0" y="1670"/>
                </a:moveTo>
                <a:cubicBezTo>
                  <a:pt x="54" y="1508"/>
                  <a:pt x="190" y="937"/>
                  <a:pt x="322" y="697"/>
                </a:cubicBezTo>
                <a:cubicBezTo>
                  <a:pt x="454" y="457"/>
                  <a:pt x="572" y="336"/>
                  <a:pt x="792" y="227"/>
                </a:cubicBezTo>
                <a:cubicBezTo>
                  <a:pt x="1012" y="118"/>
                  <a:pt x="1409" y="83"/>
                  <a:pt x="1641" y="45"/>
                </a:cubicBezTo>
                <a:cubicBezTo>
                  <a:pt x="1873" y="7"/>
                  <a:pt x="2073" y="9"/>
                  <a:pt x="21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1538288"/>
            <a:ext cx="487045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441325"/>
            <a:ext cx="8229600" cy="979488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Effect of maintenance coefficient on growth rate</a:t>
            </a:r>
            <a:endParaRPr lang="en-A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81063" y="1538288"/>
            <a:ext cx="7742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mS and Ymax can be combined: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mS (gS/gX/h) * Ymax (gX/gS) =  Decay rate (h-1)</a:t>
            </a:r>
          </a:p>
          <a:p>
            <a:pPr eaLnBrk="1" hangingPunct="1">
              <a:buFont typeface="Wingdings" pitchFamily="2" charset="2"/>
              <a:buNone/>
            </a:pPr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Pirt equation of growth includes all four growth constants:</a:t>
            </a:r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ZapfDingbats"/>
            </a:endParaRPr>
          </a:p>
        </p:txBody>
      </p:sp>
      <p:grpSp>
        <p:nvGrpSpPr>
          <p:cNvPr id="55300" name="Group 15"/>
          <p:cNvGrpSpPr>
            <a:grpSpLocks/>
          </p:cNvGrpSpPr>
          <p:nvPr/>
        </p:nvGrpSpPr>
        <p:grpSpPr bwMode="auto">
          <a:xfrm>
            <a:off x="1962150" y="4689475"/>
            <a:ext cx="5414963" cy="1123950"/>
            <a:chOff x="1236" y="2954"/>
            <a:chExt cx="3411" cy="708"/>
          </a:xfrm>
        </p:grpSpPr>
        <p:sp>
          <p:nvSpPr>
            <p:cNvPr id="55301" name="Text Box 11"/>
            <p:cNvSpPr txBox="1">
              <a:spLocks noChangeArrowheads="1"/>
            </p:cNvSpPr>
            <p:nvPr/>
          </p:nvSpPr>
          <p:spPr bwMode="auto">
            <a:xfrm>
              <a:off x="1236" y="3067"/>
              <a:ext cx="341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µ = µ</a:t>
              </a:r>
              <a:r>
                <a:rPr lang="en-US" sz="3200" baseline="-25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  <a:r>
                <a:rPr lang="en-US" sz="32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* --------    - m</a:t>
              </a:r>
              <a:r>
                <a:rPr lang="en-US" sz="3200" baseline="-25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*Y</a:t>
              </a:r>
              <a:r>
                <a:rPr lang="en-US" sz="3200" baseline="-25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</a:p>
          </p:txBody>
        </p:sp>
        <p:sp>
          <p:nvSpPr>
            <p:cNvPr id="55302" name="Text Box 13"/>
            <p:cNvSpPr txBox="1">
              <a:spLocks noChangeArrowheads="1"/>
            </p:cNvSpPr>
            <p:nvPr/>
          </p:nvSpPr>
          <p:spPr bwMode="auto">
            <a:xfrm>
              <a:off x="2483" y="3294"/>
              <a:ext cx="7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S + k</a:t>
              </a:r>
              <a:r>
                <a:rPr lang="en-US" sz="3200" baseline="-25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5303" name="Text Box 14"/>
            <p:cNvSpPr txBox="1">
              <a:spLocks noChangeArrowheads="1"/>
            </p:cNvSpPr>
            <p:nvPr/>
          </p:nvSpPr>
          <p:spPr bwMode="auto">
            <a:xfrm>
              <a:off x="2540" y="2954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Microbial growth summary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00200"/>
          </a:xfrm>
        </p:spPr>
        <p:txBody>
          <a:bodyPr/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Energy +  nutrient </a:t>
            </a:r>
            <a:r>
              <a:rPr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biomass and products</a:t>
            </a:r>
          </a:p>
          <a:p>
            <a:r>
              <a:rPr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Energy (light or chemical): phototrophs and chemotrophs </a:t>
            </a:r>
          </a:p>
          <a:p>
            <a:r>
              <a:rPr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Nutrient (carbon source): autotroph and heterotroph </a:t>
            </a:r>
            <a:endParaRPr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441325"/>
            <a:ext cx="8229600" cy="979488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Effect of maintenance coefficient on growth rate</a:t>
            </a:r>
            <a:endParaRPr lang="en-A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161925" y="384016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µ = Y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* v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* --------    - m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*Y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319463" y="4148138"/>
            <a:ext cx="120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 + k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3409950" y="3608388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aseline="-25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881063" y="2620963"/>
            <a:ext cx="756126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 = ( v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* --------   -  m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* Y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aseline="-25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baseline="-25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3132138" y="2889250"/>
            <a:ext cx="120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 + k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3222625" y="234950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aseline="-25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9" name="Text Box 16"/>
          <p:cNvSpPr txBox="1">
            <a:spLocks noChangeArrowheads="1"/>
          </p:cNvSpPr>
          <p:nvPr/>
        </p:nvSpPr>
        <p:spPr bwMode="auto">
          <a:xfrm>
            <a:off x="2232025" y="1358900"/>
            <a:ext cx="49514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 = (v – m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 *Y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</a:p>
          <a:p>
            <a:pPr eaLnBrk="1" hangingPunct="1"/>
            <a:endParaRPr lang="en-US" sz="3200" baseline="-25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0" name="Text Box 19"/>
          <p:cNvSpPr txBox="1">
            <a:spLocks noChangeArrowheads="1"/>
          </p:cNvSpPr>
          <p:nvPr/>
        </p:nvSpPr>
        <p:spPr bwMode="auto">
          <a:xfrm>
            <a:off x="428625" y="5745163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substrate uptake </a:t>
            </a:r>
            <a:endParaRPr lang="en-AU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331" name="Group 20"/>
          <p:cNvGrpSpPr>
            <a:grpSpLocks/>
          </p:cNvGrpSpPr>
          <p:nvPr/>
        </p:nvGrpSpPr>
        <p:grpSpPr bwMode="auto">
          <a:xfrm>
            <a:off x="1657350" y="4868863"/>
            <a:ext cx="5414963" cy="1123950"/>
            <a:chOff x="1236" y="2954"/>
            <a:chExt cx="3411" cy="708"/>
          </a:xfrm>
        </p:grpSpPr>
        <p:sp>
          <p:nvSpPr>
            <p:cNvPr id="56333" name="Text Box 21"/>
            <p:cNvSpPr txBox="1">
              <a:spLocks noChangeArrowheads="1"/>
            </p:cNvSpPr>
            <p:nvPr/>
          </p:nvSpPr>
          <p:spPr bwMode="auto">
            <a:xfrm>
              <a:off x="1236" y="3067"/>
              <a:ext cx="341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µ = µ</a:t>
              </a:r>
              <a:r>
                <a:rPr lang="en-US" sz="3200" baseline="-25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  <a:r>
                <a:rPr lang="en-US" sz="32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* --------    - m</a:t>
              </a:r>
              <a:r>
                <a:rPr lang="en-US" sz="3200" baseline="-25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*Y</a:t>
              </a:r>
              <a:r>
                <a:rPr lang="en-US" sz="3200" baseline="-25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</a:p>
          </p:txBody>
        </p:sp>
        <p:sp>
          <p:nvSpPr>
            <p:cNvPr id="56334" name="Text Box 22"/>
            <p:cNvSpPr txBox="1">
              <a:spLocks noChangeArrowheads="1"/>
            </p:cNvSpPr>
            <p:nvPr/>
          </p:nvSpPr>
          <p:spPr bwMode="auto">
            <a:xfrm>
              <a:off x="2483" y="3294"/>
              <a:ext cx="7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S + k</a:t>
              </a:r>
              <a:r>
                <a:rPr lang="en-US" sz="3200" baseline="-250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6335" name="Text Box 23"/>
            <p:cNvSpPr txBox="1">
              <a:spLocks noChangeArrowheads="1"/>
            </p:cNvSpPr>
            <p:nvPr/>
          </p:nvSpPr>
          <p:spPr bwMode="auto">
            <a:xfrm>
              <a:off x="2540" y="2954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32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332" name="Text Box 24"/>
          <p:cNvSpPr txBox="1">
            <a:spLocks noChangeArrowheads="1"/>
          </p:cNvSpPr>
          <p:nvPr/>
        </p:nvSpPr>
        <p:spPr bwMode="auto">
          <a:xfrm>
            <a:off x="7181850" y="1177925"/>
            <a:ext cx="17129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ms the respiration activity used to just stay alive</a:t>
            </a:r>
            <a:endParaRPr lang="en-AU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995363"/>
            <a:ext cx="8340725" cy="4254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Effect of Maintenance Coefficient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on growth Rate</a:t>
            </a:r>
            <a:endParaRPr lang="en-AU" sz="2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4843463" y="2886075"/>
            <a:ext cx="3394075" cy="1074738"/>
            <a:chOff x="3107" y="1171"/>
            <a:chExt cx="2138" cy="677"/>
          </a:xfrm>
        </p:grpSpPr>
        <p:sp>
          <p:nvSpPr>
            <p:cNvPr id="57367" name="Text Box 4"/>
            <p:cNvSpPr txBox="1">
              <a:spLocks noChangeArrowheads="1"/>
            </p:cNvSpPr>
            <p:nvPr/>
          </p:nvSpPr>
          <p:spPr bwMode="auto">
            <a:xfrm>
              <a:off x="3107" y="1273"/>
              <a:ext cx="213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µ = µ</a:t>
              </a:r>
              <a:r>
                <a:rPr lang="en-US" sz="3200" baseline="-25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  <a:r>
                <a:rPr lang="en-US" sz="32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* ----------</a:t>
              </a:r>
            </a:p>
          </p:txBody>
        </p:sp>
        <p:sp>
          <p:nvSpPr>
            <p:cNvPr id="57368" name="Text Box 5"/>
            <p:cNvSpPr txBox="1">
              <a:spLocks noChangeArrowheads="1"/>
            </p:cNvSpPr>
            <p:nvPr/>
          </p:nvSpPr>
          <p:spPr bwMode="auto">
            <a:xfrm>
              <a:off x="4808" y="1455"/>
              <a:ext cx="34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baseline="-25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7369" name="Text Box 6"/>
            <p:cNvSpPr txBox="1">
              <a:spLocks noChangeArrowheads="1"/>
            </p:cNvSpPr>
            <p:nvPr/>
          </p:nvSpPr>
          <p:spPr bwMode="auto">
            <a:xfrm>
              <a:off x="4298" y="1480"/>
              <a:ext cx="4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 +</a:t>
              </a:r>
              <a:endParaRPr lang="en-US" sz="3200" baseline="-25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370" name="Text Box 7"/>
            <p:cNvSpPr txBox="1">
              <a:spLocks noChangeArrowheads="1"/>
            </p:cNvSpPr>
            <p:nvPr/>
          </p:nvSpPr>
          <p:spPr bwMode="auto">
            <a:xfrm>
              <a:off x="4581" y="1171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3200" baseline="-25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348" name="Rectangle 8"/>
          <p:cNvSpPr>
            <a:spLocks noChangeArrowheads="1"/>
          </p:cNvSpPr>
          <p:nvPr/>
        </p:nvSpPr>
        <p:spPr bwMode="auto">
          <a:xfrm>
            <a:off x="971550" y="1538288"/>
            <a:ext cx="3600450" cy="33305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 Box 9"/>
          <p:cNvSpPr txBox="1">
            <a:spLocks noChangeArrowheads="1"/>
          </p:cNvSpPr>
          <p:nvPr/>
        </p:nvSpPr>
        <p:spPr bwMode="auto">
          <a:xfrm>
            <a:off x="423863" y="3162300"/>
            <a:ext cx="719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µ</a:t>
            </a: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(h-1)</a:t>
            </a:r>
            <a:endParaRPr lang="en-AU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2400300" y="4967288"/>
            <a:ext cx="87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S(g/L)</a:t>
            </a:r>
            <a:endParaRPr lang="en-AU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1" name="Line 11"/>
          <p:cNvSpPr>
            <a:spLocks noChangeShapeType="1"/>
          </p:cNvSpPr>
          <p:nvPr/>
        </p:nvSpPr>
        <p:spPr bwMode="auto">
          <a:xfrm>
            <a:off x="971550" y="2259013"/>
            <a:ext cx="3600450" cy="0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16"/>
          <p:cNvSpPr>
            <a:spLocks noChangeShapeType="1"/>
          </p:cNvSpPr>
          <p:nvPr/>
        </p:nvSpPr>
        <p:spPr bwMode="auto">
          <a:xfrm>
            <a:off x="971550" y="2708275"/>
            <a:ext cx="3600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17"/>
          <p:cNvSpPr>
            <a:spLocks noChangeShapeType="1"/>
          </p:cNvSpPr>
          <p:nvPr/>
        </p:nvSpPr>
        <p:spPr bwMode="auto">
          <a:xfrm>
            <a:off x="971550" y="3429000"/>
            <a:ext cx="3600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9"/>
          <p:cNvSpPr>
            <a:spLocks noChangeShapeType="1"/>
          </p:cNvSpPr>
          <p:nvPr/>
        </p:nvSpPr>
        <p:spPr bwMode="auto">
          <a:xfrm>
            <a:off x="971550" y="4868863"/>
            <a:ext cx="360045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20"/>
          <p:cNvSpPr>
            <a:spLocks noChangeShapeType="1"/>
          </p:cNvSpPr>
          <p:nvPr/>
        </p:nvSpPr>
        <p:spPr bwMode="auto">
          <a:xfrm>
            <a:off x="971550" y="1989138"/>
            <a:ext cx="3600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Text Box 21"/>
          <p:cNvSpPr txBox="1">
            <a:spLocks noChangeArrowheads="1"/>
          </p:cNvSpPr>
          <p:nvPr/>
        </p:nvSpPr>
        <p:spPr bwMode="auto">
          <a:xfrm>
            <a:off x="4933950" y="4786313"/>
            <a:ext cx="3870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including mS</a:t>
            </a:r>
            <a:endParaRPr lang="en-AU" sz="24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7" name="Freeform 25"/>
          <p:cNvSpPr>
            <a:spLocks/>
          </p:cNvSpPr>
          <p:nvPr/>
        </p:nvSpPr>
        <p:spPr bwMode="auto">
          <a:xfrm>
            <a:off x="971550" y="2212975"/>
            <a:ext cx="3330575" cy="2655888"/>
          </a:xfrm>
          <a:custGeom>
            <a:avLst/>
            <a:gdLst>
              <a:gd name="T0" fmla="*/ 0 w 2098"/>
              <a:gd name="T1" fmla="*/ 2147483647 h 1673"/>
              <a:gd name="T2" fmla="*/ 2147483647 w 2098"/>
              <a:gd name="T3" fmla="*/ 2147483647 h 1673"/>
              <a:gd name="T4" fmla="*/ 2147483647 w 2098"/>
              <a:gd name="T5" fmla="*/ 2147483647 h 1673"/>
              <a:gd name="T6" fmla="*/ 2147483647 w 2098"/>
              <a:gd name="T7" fmla="*/ 2147483647 h 1673"/>
              <a:gd name="T8" fmla="*/ 2147483647 w 2098"/>
              <a:gd name="T9" fmla="*/ 2147483647 h 1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8"/>
              <a:gd name="T16" fmla="*/ 0 h 1673"/>
              <a:gd name="T17" fmla="*/ 2098 w 2098"/>
              <a:gd name="T18" fmla="*/ 1673 h 1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8" h="1673">
                <a:moveTo>
                  <a:pt x="0" y="1673"/>
                </a:moveTo>
                <a:cubicBezTo>
                  <a:pt x="48" y="1516"/>
                  <a:pt x="190" y="972"/>
                  <a:pt x="290" y="734"/>
                </a:cubicBezTo>
                <a:cubicBezTo>
                  <a:pt x="390" y="496"/>
                  <a:pt x="474" y="362"/>
                  <a:pt x="603" y="246"/>
                </a:cubicBezTo>
                <a:cubicBezTo>
                  <a:pt x="732" y="130"/>
                  <a:pt x="817" y="78"/>
                  <a:pt x="1066" y="39"/>
                </a:cubicBezTo>
                <a:cubicBezTo>
                  <a:pt x="1315" y="0"/>
                  <a:pt x="1883" y="16"/>
                  <a:pt x="2098" y="10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Freeform 26"/>
          <p:cNvSpPr>
            <a:spLocks/>
          </p:cNvSpPr>
          <p:nvPr/>
        </p:nvSpPr>
        <p:spPr bwMode="auto">
          <a:xfrm>
            <a:off x="971550" y="2933700"/>
            <a:ext cx="3330575" cy="2655888"/>
          </a:xfrm>
          <a:custGeom>
            <a:avLst/>
            <a:gdLst>
              <a:gd name="T0" fmla="*/ 0 w 2098"/>
              <a:gd name="T1" fmla="*/ 2147483647 h 1673"/>
              <a:gd name="T2" fmla="*/ 2147483647 w 2098"/>
              <a:gd name="T3" fmla="*/ 2147483647 h 1673"/>
              <a:gd name="T4" fmla="*/ 2147483647 w 2098"/>
              <a:gd name="T5" fmla="*/ 2147483647 h 1673"/>
              <a:gd name="T6" fmla="*/ 2147483647 w 2098"/>
              <a:gd name="T7" fmla="*/ 2147483647 h 1673"/>
              <a:gd name="T8" fmla="*/ 2147483647 w 2098"/>
              <a:gd name="T9" fmla="*/ 2147483647 h 1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8"/>
              <a:gd name="T16" fmla="*/ 0 h 1673"/>
              <a:gd name="T17" fmla="*/ 2098 w 2098"/>
              <a:gd name="T18" fmla="*/ 1673 h 1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8" h="1673">
                <a:moveTo>
                  <a:pt x="0" y="1673"/>
                </a:moveTo>
                <a:cubicBezTo>
                  <a:pt x="48" y="1516"/>
                  <a:pt x="190" y="972"/>
                  <a:pt x="290" y="734"/>
                </a:cubicBezTo>
                <a:cubicBezTo>
                  <a:pt x="390" y="496"/>
                  <a:pt x="474" y="362"/>
                  <a:pt x="603" y="246"/>
                </a:cubicBezTo>
                <a:cubicBezTo>
                  <a:pt x="732" y="130"/>
                  <a:pt x="817" y="78"/>
                  <a:pt x="1066" y="39"/>
                </a:cubicBezTo>
                <a:cubicBezTo>
                  <a:pt x="1315" y="0"/>
                  <a:pt x="1883" y="16"/>
                  <a:pt x="2098" y="1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Text Box 29"/>
          <p:cNvSpPr txBox="1">
            <a:spLocks noChangeArrowheads="1"/>
          </p:cNvSpPr>
          <p:nvPr/>
        </p:nvSpPr>
        <p:spPr bwMode="auto">
          <a:xfrm>
            <a:off x="519113" y="46180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0</a:t>
            </a:r>
            <a:endParaRPr lang="en-A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60" name="Line 30"/>
          <p:cNvSpPr>
            <a:spLocks noChangeShapeType="1"/>
          </p:cNvSpPr>
          <p:nvPr/>
        </p:nvSpPr>
        <p:spPr bwMode="auto">
          <a:xfrm>
            <a:off x="971550" y="4149725"/>
            <a:ext cx="3600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61" name="Group 15"/>
          <p:cNvGrpSpPr>
            <a:grpSpLocks/>
          </p:cNvGrpSpPr>
          <p:nvPr/>
        </p:nvGrpSpPr>
        <p:grpSpPr bwMode="auto">
          <a:xfrm>
            <a:off x="4210050" y="5148263"/>
            <a:ext cx="4765675" cy="1063625"/>
            <a:chOff x="1236" y="2954"/>
            <a:chExt cx="3002" cy="670"/>
          </a:xfrm>
        </p:grpSpPr>
        <p:sp>
          <p:nvSpPr>
            <p:cNvPr id="57364" name="Text Box 11"/>
            <p:cNvSpPr txBox="1">
              <a:spLocks noChangeArrowheads="1"/>
            </p:cNvSpPr>
            <p:nvPr/>
          </p:nvSpPr>
          <p:spPr bwMode="auto">
            <a:xfrm>
              <a:off x="1236" y="3067"/>
              <a:ext cx="300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µ = µ</a:t>
              </a:r>
              <a:r>
                <a:rPr lang="en-US" sz="2800" baseline="-250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  <a:r>
                <a:rPr lang="en-US" sz="28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* --------    - m</a:t>
              </a:r>
              <a:r>
                <a:rPr lang="en-US" sz="2800" baseline="-250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*Y</a:t>
              </a:r>
              <a:r>
                <a:rPr lang="en-US" sz="2800" baseline="-250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</a:p>
          </p:txBody>
        </p:sp>
        <p:sp>
          <p:nvSpPr>
            <p:cNvPr id="57365" name="Text Box 13"/>
            <p:cNvSpPr txBox="1">
              <a:spLocks noChangeArrowheads="1"/>
            </p:cNvSpPr>
            <p:nvPr/>
          </p:nvSpPr>
          <p:spPr bwMode="auto">
            <a:xfrm>
              <a:off x="2483" y="3294"/>
              <a:ext cx="6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S + k</a:t>
              </a:r>
              <a:r>
                <a:rPr lang="en-US" sz="2800" baseline="-250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7366" name="Text Box 14"/>
            <p:cNvSpPr txBox="1">
              <a:spLocks noChangeArrowheads="1"/>
            </p:cNvSpPr>
            <p:nvPr/>
          </p:nvSpPr>
          <p:spPr bwMode="auto">
            <a:xfrm>
              <a:off x="2540" y="2954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800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362" name="Rectangle 27"/>
          <p:cNvSpPr>
            <a:spLocks noChangeArrowheads="1"/>
          </p:cNvSpPr>
          <p:nvPr/>
        </p:nvSpPr>
        <p:spPr bwMode="auto">
          <a:xfrm>
            <a:off x="4843463" y="243363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ignoring mS</a:t>
            </a:r>
          </a:p>
        </p:txBody>
      </p:sp>
      <p:sp>
        <p:nvSpPr>
          <p:cNvPr id="57363" name="Slide Number Placeholder 3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And </a:t>
            </a:r>
            <a:fld id="{C8A40B49-D2E9-47B0-90ED-6A8893428286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eaLnBrk="1" hangingPunct="1"/>
              <a:t>51</a:t>
            </a:fld>
            <a:fld id="{D2DE614C-339C-4EC1-87B3-21D81E985C8C}" type="slidenum">
              <a:rPr lang="en-AU" sz="1600" smtClean="0">
                <a:latin typeface="Times New Roman" pitchFamily="18" charset="0"/>
                <a:cs typeface="Times New Roman" pitchFamily="18" charset="0"/>
              </a:rPr>
              <a:pPr eaLnBrk="1" hangingPunct="1"/>
              <a:t>51</a:t>
            </a:fld>
            <a:endParaRPr lang="en-A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ChangeArrowheads="1"/>
          </p:cNvSpPr>
          <p:nvPr/>
        </p:nvSpPr>
        <p:spPr bwMode="auto">
          <a:xfrm>
            <a:off x="971550" y="1538288"/>
            <a:ext cx="3600450" cy="33305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Text Box 9"/>
          <p:cNvSpPr txBox="1">
            <a:spLocks noChangeArrowheads="1"/>
          </p:cNvSpPr>
          <p:nvPr/>
        </p:nvSpPr>
        <p:spPr bwMode="auto">
          <a:xfrm>
            <a:off x="423863" y="3162300"/>
            <a:ext cx="719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µ</a:t>
            </a: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(h-1)</a:t>
            </a:r>
            <a:endParaRPr lang="en-AU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2" name="Text Box 10"/>
          <p:cNvSpPr txBox="1">
            <a:spLocks noChangeArrowheads="1"/>
          </p:cNvSpPr>
          <p:nvPr/>
        </p:nvSpPr>
        <p:spPr bwMode="auto">
          <a:xfrm>
            <a:off x="2400300" y="4967288"/>
            <a:ext cx="87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S(g/L)</a:t>
            </a:r>
            <a:endParaRPr lang="en-AU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3" name="Line 11"/>
          <p:cNvSpPr>
            <a:spLocks noChangeShapeType="1"/>
          </p:cNvSpPr>
          <p:nvPr/>
        </p:nvSpPr>
        <p:spPr bwMode="auto">
          <a:xfrm>
            <a:off x="971550" y="2259013"/>
            <a:ext cx="3600450" cy="0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12"/>
          <p:cNvSpPr>
            <a:spLocks noChangeShapeType="1"/>
          </p:cNvSpPr>
          <p:nvPr/>
        </p:nvSpPr>
        <p:spPr bwMode="auto">
          <a:xfrm>
            <a:off x="971550" y="2708275"/>
            <a:ext cx="3600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Line 13"/>
          <p:cNvSpPr>
            <a:spLocks noChangeShapeType="1"/>
          </p:cNvSpPr>
          <p:nvPr/>
        </p:nvSpPr>
        <p:spPr bwMode="auto">
          <a:xfrm>
            <a:off x="971550" y="3429000"/>
            <a:ext cx="3600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Line 14"/>
          <p:cNvSpPr>
            <a:spLocks noChangeShapeType="1"/>
          </p:cNvSpPr>
          <p:nvPr/>
        </p:nvSpPr>
        <p:spPr bwMode="auto">
          <a:xfrm>
            <a:off x="971550" y="4149725"/>
            <a:ext cx="3600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Line 15"/>
          <p:cNvSpPr>
            <a:spLocks noChangeShapeType="1"/>
          </p:cNvSpPr>
          <p:nvPr/>
        </p:nvSpPr>
        <p:spPr bwMode="auto">
          <a:xfrm>
            <a:off x="971550" y="4868863"/>
            <a:ext cx="360045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Line 16"/>
          <p:cNvSpPr>
            <a:spLocks noChangeShapeType="1"/>
          </p:cNvSpPr>
          <p:nvPr/>
        </p:nvSpPr>
        <p:spPr bwMode="auto">
          <a:xfrm>
            <a:off x="971550" y="1989138"/>
            <a:ext cx="3600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Freeform 18"/>
          <p:cNvSpPr>
            <a:spLocks/>
          </p:cNvSpPr>
          <p:nvPr/>
        </p:nvSpPr>
        <p:spPr bwMode="auto">
          <a:xfrm>
            <a:off x="971550" y="2212975"/>
            <a:ext cx="3330575" cy="2655888"/>
          </a:xfrm>
          <a:custGeom>
            <a:avLst/>
            <a:gdLst>
              <a:gd name="T0" fmla="*/ 0 w 2098"/>
              <a:gd name="T1" fmla="*/ 2147483647 h 1673"/>
              <a:gd name="T2" fmla="*/ 2147483647 w 2098"/>
              <a:gd name="T3" fmla="*/ 2147483647 h 1673"/>
              <a:gd name="T4" fmla="*/ 2147483647 w 2098"/>
              <a:gd name="T5" fmla="*/ 2147483647 h 1673"/>
              <a:gd name="T6" fmla="*/ 2147483647 w 2098"/>
              <a:gd name="T7" fmla="*/ 2147483647 h 1673"/>
              <a:gd name="T8" fmla="*/ 2147483647 w 2098"/>
              <a:gd name="T9" fmla="*/ 2147483647 h 1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8"/>
              <a:gd name="T16" fmla="*/ 0 h 1673"/>
              <a:gd name="T17" fmla="*/ 2098 w 2098"/>
              <a:gd name="T18" fmla="*/ 1673 h 1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8" h="1673">
                <a:moveTo>
                  <a:pt x="0" y="1673"/>
                </a:moveTo>
                <a:cubicBezTo>
                  <a:pt x="48" y="1516"/>
                  <a:pt x="190" y="972"/>
                  <a:pt x="290" y="734"/>
                </a:cubicBezTo>
                <a:cubicBezTo>
                  <a:pt x="390" y="496"/>
                  <a:pt x="474" y="362"/>
                  <a:pt x="603" y="246"/>
                </a:cubicBezTo>
                <a:cubicBezTo>
                  <a:pt x="732" y="130"/>
                  <a:pt x="817" y="78"/>
                  <a:pt x="1066" y="39"/>
                </a:cubicBezTo>
                <a:cubicBezTo>
                  <a:pt x="1315" y="0"/>
                  <a:pt x="1883" y="16"/>
                  <a:pt x="2098" y="1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Freeform 19"/>
          <p:cNvSpPr>
            <a:spLocks/>
          </p:cNvSpPr>
          <p:nvPr/>
        </p:nvSpPr>
        <p:spPr bwMode="auto">
          <a:xfrm>
            <a:off x="971550" y="2933700"/>
            <a:ext cx="3330575" cy="2655888"/>
          </a:xfrm>
          <a:custGeom>
            <a:avLst/>
            <a:gdLst>
              <a:gd name="T0" fmla="*/ 0 w 2098"/>
              <a:gd name="T1" fmla="*/ 2147483647 h 1673"/>
              <a:gd name="T2" fmla="*/ 2147483647 w 2098"/>
              <a:gd name="T3" fmla="*/ 2147483647 h 1673"/>
              <a:gd name="T4" fmla="*/ 2147483647 w 2098"/>
              <a:gd name="T5" fmla="*/ 2147483647 h 1673"/>
              <a:gd name="T6" fmla="*/ 2147483647 w 2098"/>
              <a:gd name="T7" fmla="*/ 2147483647 h 1673"/>
              <a:gd name="T8" fmla="*/ 2147483647 w 2098"/>
              <a:gd name="T9" fmla="*/ 2147483647 h 1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8"/>
              <a:gd name="T16" fmla="*/ 0 h 1673"/>
              <a:gd name="T17" fmla="*/ 2098 w 2098"/>
              <a:gd name="T18" fmla="*/ 1673 h 1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8" h="1673">
                <a:moveTo>
                  <a:pt x="0" y="1673"/>
                </a:moveTo>
                <a:cubicBezTo>
                  <a:pt x="48" y="1516"/>
                  <a:pt x="190" y="972"/>
                  <a:pt x="290" y="734"/>
                </a:cubicBezTo>
                <a:cubicBezTo>
                  <a:pt x="390" y="496"/>
                  <a:pt x="474" y="362"/>
                  <a:pt x="603" y="246"/>
                </a:cubicBezTo>
                <a:cubicBezTo>
                  <a:pt x="732" y="130"/>
                  <a:pt x="817" y="78"/>
                  <a:pt x="1066" y="39"/>
                </a:cubicBezTo>
                <a:cubicBezTo>
                  <a:pt x="1315" y="0"/>
                  <a:pt x="1883" y="16"/>
                  <a:pt x="2098" y="1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20"/>
          <p:cNvSpPr>
            <a:spLocks noChangeShapeType="1"/>
          </p:cNvSpPr>
          <p:nvPr/>
        </p:nvSpPr>
        <p:spPr bwMode="auto">
          <a:xfrm>
            <a:off x="971550" y="5589588"/>
            <a:ext cx="360045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Text Box 21"/>
          <p:cNvSpPr txBox="1">
            <a:spLocks noChangeArrowheads="1"/>
          </p:cNvSpPr>
          <p:nvPr/>
        </p:nvSpPr>
        <p:spPr bwMode="auto">
          <a:xfrm>
            <a:off x="4933950" y="1800225"/>
            <a:ext cx="3960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Sm = critical substrate concentration 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growth is zero</a:t>
            </a:r>
            <a:endParaRPr lang="en-AU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3" name="Text Box 22"/>
          <p:cNvSpPr txBox="1">
            <a:spLocks noChangeArrowheads="1"/>
          </p:cNvSpPr>
          <p:nvPr/>
        </p:nvSpPr>
        <p:spPr bwMode="auto">
          <a:xfrm>
            <a:off x="862013" y="5510213"/>
            <a:ext cx="66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endParaRPr lang="en-AU" sz="28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4" name="Line 23"/>
          <p:cNvSpPr>
            <a:spLocks noChangeShapeType="1"/>
          </p:cNvSpPr>
          <p:nvPr/>
        </p:nvSpPr>
        <p:spPr bwMode="auto">
          <a:xfrm>
            <a:off x="1200150" y="4868863"/>
            <a:ext cx="0" cy="81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Text Box 25"/>
          <p:cNvSpPr txBox="1">
            <a:spLocks noChangeArrowheads="1"/>
          </p:cNvSpPr>
          <p:nvPr/>
        </p:nvSpPr>
        <p:spPr bwMode="auto">
          <a:xfrm>
            <a:off x="617538" y="46180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AU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6" name="Text Box 27"/>
          <p:cNvSpPr txBox="1">
            <a:spLocks noChangeArrowheads="1"/>
          </p:cNvSpPr>
          <p:nvPr/>
        </p:nvSpPr>
        <p:spPr bwMode="auto">
          <a:xfrm>
            <a:off x="4814888" y="4021138"/>
            <a:ext cx="333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sm=   ------------------</a:t>
            </a:r>
            <a:endParaRPr lang="en-US" sz="2800" baseline="-25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7" name="Text Box 28"/>
          <p:cNvSpPr txBox="1">
            <a:spLocks noChangeArrowheads="1"/>
          </p:cNvSpPr>
          <p:nvPr/>
        </p:nvSpPr>
        <p:spPr bwMode="auto">
          <a:xfrm>
            <a:off x="5567363" y="4240213"/>
            <a:ext cx="254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umax- ms</a:t>
            </a:r>
            <a:r>
              <a:rPr lang="en-US" sz="2800" baseline="30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Ymax</a:t>
            </a:r>
            <a:endParaRPr lang="en-US" sz="2800" baseline="-25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8" name="Text Box 29"/>
          <p:cNvSpPr txBox="1">
            <a:spLocks noChangeArrowheads="1"/>
          </p:cNvSpPr>
          <p:nvPr/>
        </p:nvSpPr>
        <p:spPr bwMode="auto">
          <a:xfrm>
            <a:off x="5657850" y="3700463"/>
            <a:ext cx="2039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800" baseline="30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kS</a:t>
            </a:r>
            <a:r>
              <a:rPr lang="en-US" sz="2800" baseline="30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Ymax</a:t>
            </a:r>
            <a:endParaRPr lang="en-US" sz="2800" baseline="-25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09575" y="277813"/>
            <a:ext cx="8340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Effect of Maintenance Coefficient (</a:t>
            </a:r>
            <a:r>
              <a:rPr lang="en-US" sz="2400" b="1" kern="0" dirty="0" err="1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mS</a:t>
            </a:r>
            <a:r>
              <a:rPr lang="en-US" sz="2400" b="1" kern="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 on growth Rate</a:t>
            </a:r>
            <a:endParaRPr lang="en-AU" sz="2400" b="1" kern="0" dirty="0">
              <a:solidFill>
                <a:schemeClr val="bg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971550" y="1538288"/>
            <a:ext cx="3600450" cy="33305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23863" y="3162300"/>
            <a:ext cx="719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µ</a:t>
            </a: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(h-1)</a:t>
            </a:r>
            <a:endParaRPr lang="en-AU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2400300" y="4876800"/>
            <a:ext cx="87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S(g/L)</a:t>
            </a:r>
            <a:endParaRPr lang="en-AU" sz="2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Line 6"/>
          <p:cNvSpPr>
            <a:spLocks noChangeShapeType="1"/>
          </p:cNvSpPr>
          <p:nvPr/>
        </p:nvSpPr>
        <p:spPr bwMode="auto">
          <a:xfrm>
            <a:off x="971550" y="2259013"/>
            <a:ext cx="3600450" cy="0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>
            <a:off x="971550" y="2708275"/>
            <a:ext cx="3600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8"/>
          <p:cNvSpPr>
            <a:spLocks noChangeShapeType="1"/>
          </p:cNvSpPr>
          <p:nvPr/>
        </p:nvSpPr>
        <p:spPr bwMode="auto">
          <a:xfrm>
            <a:off x="971550" y="3429000"/>
            <a:ext cx="3600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9"/>
          <p:cNvSpPr>
            <a:spLocks noChangeShapeType="1"/>
          </p:cNvSpPr>
          <p:nvPr/>
        </p:nvSpPr>
        <p:spPr bwMode="auto">
          <a:xfrm>
            <a:off x="971550" y="4149725"/>
            <a:ext cx="3600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Line 10"/>
          <p:cNvSpPr>
            <a:spLocks noChangeShapeType="1"/>
          </p:cNvSpPr>
          <p:nvPr/>
        </p:nvSpPr>
        <p:spPr bwMode="auto">
          <a:xfrm>
            <a:off x="971550" y="4868863"/>
            <a:ext cx="360045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>
            <a:off x="971550" y="1989138"/>
            <a:ext cx="3600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Freeform 12"/>
          <p:cNvSpPr>
            <a:spLocks/>
          </p:cNvSpPr>
          <p:nvPr/>
        </p:nvSpPr>
        <p:spPr bwMode="auto">
          <a:xfrm>
            <a:off x="971550" y="2212975"/>
            <a:ext cx="3330575" cy="2655888"/>
          </a:xfrm>
          <a:custGeom>
            <a:avLst/>
            <a:gdLst>
              <a:gd name="T0" fmla="*/ 0 w 2098"/>
              <a:gd name="T1" fmla="*/ 2147483647 h 1673"/>
              <a:gd name="T2" fmla="*/ 2147483647 w 2098"/>
              <a:gd name="T3" fmla="*/ 2147483647 h 1673"/>
              <a:gd name="T4" fmla="*/ 2147483647 w 2098"/>
              <a:gd name="T5" fmla="*/ 2147483647 h 1673"/>
              <a:gd name="T6" fmla="*/ 2147483647 w 2098"/>
              <a:gd name="T7" fmla="*/ 2147483647 h 1673"/>
              <a:gd name="T8" fmla="*/ 2147483647 w 2098"/>
              <a:gd name="T9" fmla="*/ 2147483647 h 1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8"/>
              <a:gd name="T16" fmla="*/ 0 h 1673"/>
              <a:gd name="T17" fmla="*/ 2098 w 2098"/>
              <a:gd name="T18" fmla="*/ 1673 h 1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8" h="1673">
                <a:moveTo>
                  <a:pt x="0" y="1673"/>
                </a:moveTo>
                <a:cubicBezTo>
                  <a:pt x="48" y="1516"/>
                  <a:pt x="190" y="972"/>
                  <a:pt x="290" y="734"/>
                </a:cubicBezTo>
                <a:cubicBezTo>
                  <a:pt x="390" y="496"/>
                  <a:pt x="474" y="362"/>
                  <a:pt x="603" y="246"/>
                </a:cubicBezTo>
                <a:cubicBezTo>
                  <a:pt x="732" y="130"/>
                  <a:pt x="817" y="78"/>
                  <a:pt x="1066" y="39"/>
                </a:cubicBezTo>
                <a:cubicBezTo>
                  <a:pt x="1315" y="0"/>
                  <a:pt x="1883" y="16"/>
                  <a:pt x="2098" y="1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Freeform 13"/>
          <p:cNvSpPr>
            <a:spLocks/>
          </p:cNvSpPr>
          <p:nvPr/>
        </p:nvSpPr>
        <p:spPr bwMode="auto">
          <a:xfrm>
            <a:off x="971550" y="2933700"/>
            <a:ext cx="3330575" cy="2655888"/>
          </a:xfrm>
          <a:custGeom>
            <a:avLst/>
            <a:gdLst>
              <a:gd name="T0" fmla="*/ 0 w 2098"/>
              <a:gd name="T1" fmla="*/ 2147483647 h 1673"/>
              <a:gd name="T2" fmla="*/ 2147483647 w 2098"/>
              <a:gd name="T3" fmla="*/ 2147483647 h 1673"/>
              <a:gd name="T4" fmla="*/ 2147483647 w 2098"/>
              <a:gd name="T5" fmla="*/ 2147483647 h 1673"/>
              <a:gd name="T6" fmla="*/ 2147483647 w 2098"/>
              <a:gd name="T7" fmla="*/ 2147483647 h 1673"/>
              <a:gd name="T8" fmla="*/ 2147483647 w 2098"/>
              <a:gd name="T9" fmla="*/ 2147483647 h 1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8"/>
              <a:gd name="T16" fmla="*/ 0 h 1673"/>
              <a:gd name="T17" fmla="*/ 2098 w 2098"/>
              <a:gd name="T18" fmla="*/ 1673 h 16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8" h="1673">
                <a:moveTo>
                  <a:pt x="0" y="1673"/>
                </a:moveTo>
                <a:cubicBezTo>
                  <a:pt x="48" y="1516"/>
                  <a:pt x="190" y="972"/>
                  <a:pt x="290" y="734"/>
                </a:cubicBezTo>
                <a:cubicBezTo>
                  <a:pt x="390" y="496"/>
                  <a:pt x="474" y="362"/>
                  <a:pt x="603" y="246"/>
                </a:cubicBezTo>
                <a:cubicBezTo>
                  <a:pt x="732" y="130"/>
                  <a:pt x="817" y="78"/>
                  <a:pt x="1066" y="39"/>
                </a:cubicBezTo>
                <a:cubicBezTo>
                  <a:pt x="1315" y="0"/>
                  <a:pt x="1883" y="16"/>
                  <a:pt x="2098" y="1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4"/>
          <p:cNvSpPr>
            <a:spLocks noChangeShapeType="1"/>
          </p:cNvSpPr>
          <p:nvPr/>
        </p:nvSpPr>
        <p:spPr bwMode="auto">
          <a:xfrm>
            <a:off x="971550" y="5589588"/>
            <a:ext cx="360045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4752975" y="1981200"/>
            <a:ext cx="39608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negative specific growth rate (µ) observed in the absence of substrate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(when S = 0) 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(cells are starving, causing </a:t>
            </a: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loss of biomass over time)</a:t>
            </a:r>
          </a:p>
          <a:p>
            <a:pPr eaLnBrk="1" hangingPunct="1"/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 the decay rate m</a:t>
            </a:r>
            <a:r>
              <a:rPr lang="en-US" sz="24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*Y</a:t>
            </a:r>
            <a:r>
              <a:rPr lang="en-US" sz="2400" baseline="-25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en-AU" sz="2400" baseline="-250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7" name="Text Box 16"/>
          <p:cNvSpPr txBox="1">
            <a:spLocks noChangeArrowheads="1"/>
          </p:cNvSpPr>
          <p:nvPr/>
        </p:nvSpPr>
        <p:spPr bwMode="auto">
          <a:xfrm>
            <a:off x="2232025" y="5229225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mS*Ymax</a:t>
            </a:r>
            <a:endParaRPr lang="en-AU" sz="28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8" name="Line 17"/>
          <p:cNvSpPr>
            <a:spLocks noChangeShapeType="1"/>
          </p:cNvSpPr>
          <p:nvPr/>
        </p:nvSpPr>
        <p:spPr bwMode="auto">
          <a:xfrm>
            <a:off x="1150938" y="5589588"/>
            <a:ext cx="941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617538" y="46180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AU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09575" y="277813"/>
            <a:ext cx="8340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Effect of Maintenance Coefficient (</a:t>
            </a:r>
            <a:r>
              <a:rPr lang="en-US" sz="2400" b="1" kern="0" dirty="0" err="1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mS</a:t>
            </a:r>
            <a:r>
              <a:rPr lang="en-US" sz="2400" b="1" kern="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 on growth Rate</a:t>
            </a:r>
            <a:endParaRPr lang="en-AU" sz="2400" b="1" kern="0" dirty="0">
              <a:solidFill>
                <a:schemeClr val="bg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68288"/>
            <a:ext cx="8510588" cy="646112"/>
          </a:xfrm>
        </p:spPr>
        <p:txBody>
          <a:bodyPr/>
          <a:lstStyle/>
          <a:p>
            <a:r>
              <a:rPr lang="en-US" sz="4000" smtClean="0">
                <a:latin typeface="Times New Roman" pitchFamily="18" charset="0"/>
              </a:rPr>
              <a:t>Light Illumination Effect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90600"/>
            <a:ext cx="8540750" cy="804863"/>
          </a:xfrm>
        </p:spPr>
        <p:txBody>
          <a:bodyPr/>
          <a:lstStyle/>
          <a:p>
            <a:r>
              <a:rPr sz="2400" i="1" smtClean="0">
                <a:latin typeface="Times New Roman" pitchFamily="18" charset="0"/>
              </a:rPr>
              <a:t>Oscillatoria agardhi</a:t>
            </a:r>
            <a:r>
              <a:rPr sz="2400" smtClean="0">
                <a:latin typeface="Times New Roman" pitchFamily="18" charset="0"/>
              </a:rPr>
              <a:t> Gomont</a:t>
            </a:r>
          </a:p>
          <a:p>
            <a:pPr lvl="1"/>
            <a:r>
              <a:rPr sz="2000" smtClean="0">
                <a:latin typeface="Times New Roman" pitchFamily="18" charset="0"/>
              </a:rPr>
              <a:t>(Post AF, R de Witt, LC Mur, J. Plank. Res., 7 (1985) 487-495)</a:t>
            </a: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 flipV="1">
            <a:off x="762000" y="1676400"/>
            <a:ext cx="0" cy="472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7"/>
          <p:cNvSpPr>
            <a:spLocks noChangeShapeType="1"/>
          </p:cNvSpPr>
          <p:nvPr/>
        </p:nvSpPr>
        <p:spPr bwMode="auto">
          <a:xfrm>
            <a:off x="762000" y="6400800"/>
            <a:ext cx="4800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WordArt 8"/>
          <p:cNvSpPr>
            <a:spLocks noChangeArrowheads="1" noChangeShapeType="1" noTextEdit="1"/>
          </p:cNvSpPr>
          <p:nvPr/>
        </p:nvSpPr>
        <p:spPr bwMode="auto">
          <a:xfrm>
            <a:off x="152400" y="2057400"/>
            <a:ext cx="257175" cy="561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bg2"/>
                </a:solidFill>
                <a:latin typeface="Symbol"/>
              </a:rPr>
              <a:t>m</a:t>
            </a:r>
          </a:p>
        </p:txBody>
      </p:sp>
      <p:sp>
        <p:nvSpPr>
          <p:cNvPr id="60423" name="WordArt 9"/>
          <p:cNvSpPr>
            <a:spLocks noChangeArrowheads="1" noChangeShapeType="1" noTextEdit="1"/>
          </p:cNvSpPr>
          <p:nvPr/>
        </p:nvSpPr>
        <p:spPr bwMode="auto">
          <a:xfrm>
            <a:off x="5715000" y="6096000"/>
            <a:ext cx="142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bg2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60424" name="Arc 13"/>
          <p:cNvSpPr>
            <a:spLocks/>
          </p:cNvSpPr>
          <p:nvPr/>
        </p:nvSpPr>
        <p:spPr bwMode="auto">
          <a:xfrm flipH="1">
            <a:off x="762000" y="2514600"/>
            <a:ext cx="2241550" cy="3886200"/>
          </a:xfrm>
          <a:custGeom>
            <a:avLst/>
            <a:gdLst>
              <a:gd name="T0" fmla="*/ 3090848 w 21600"/>
              <a:gd name="T1" fmla="*/ 0 h 21763"/>
              <a:gd name="T2" fmla="*/ 232607096 w 21600"/>
              <a:gd name="T3" fmla="*/ 693955357 h 21763"/>
              <a:gd name="T4" fmla="*/ 0 w 21600"/>
              <a:gd name="T5" fmla="*/ 688693996 h 217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763" fill="none" extrusionOk="0">
                <a:moveTo>
                  <a:pt x="287" y="-1"/>
                </a:moveTo>
                <a:cubicBezTo>
                  <a:pt x="12103" y="156"/>
                  <a:pt x="21600" y="9780"/>
                  <a:pt x="21600" y="21598"/>
                </a:cubicBezTo>
                <a:cubicBezTo>
                  <a:pt x="21600" y="21653"/>
                  <a:pt x="21599" y="21708"/>
                  <a:pt x="21599" y="21763"/>
                </a:cubicBezTo>
              </a:path>
              <a:path w="21600" h="21763" stroke="0" extrusionOk="0">
                <a:moveTo>
                  <a:pt x="287" y="-1"/>
                </a:moveTo>
                <a:cubicBezTo>
                  <a:pt x="12103" y="156"/>
                  <a:pt x="21600" y="9780"/>
                  <a:pt x="21600" y="21598"/>
                </a:cubicBezTo>
                <a:cubicBezTo>
                  <a:pt x="21600" y="21653"/>
                  <a:pt x="21599" y="21708"/>
                  <a:pt x="21599" y="21763"/>
                </a:cubicBezTo>
                <a:lnTo>
                  <a:pt x="0" y="21598"/>
                </a:lnTo>
                <a:lnTo>
                  <a:pt x="287" y="-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Arc 14"/>
          <p:cNvSpPr>
            <a:spLocks/>
          </p:cNvSpPr>
          <p:nvPr/>
        </p:nvSpPr>
        <p:spPr bwMode="auto">
          <a:xfrm flipH="1">
            <a:off x="1143000" y="3657600"/>
            <a:ext cx="914400" cy="838200"/>
          </a:xfrm>
          <a:custGeom>
            <a:avLst/>
            <a:gdLst>
              <a:gd name="T0" fmla="*/ 0 w 21190"/>
              <a:gd name="T1" fmla="*/ 0 h 21600"/>
              <a:gd name="T2" fmla="*/ 39458582 w 21190"/>
              <a:gd name="T3" fmla="*/ 26220215 h 21600"/>
              <a:gd name="T4" fmla="*/ 0 w 21190"/>
              <a:gd name="T5" fmla="*/ 325268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90" h="21600" fill="none" extrusionOk="0">
                <a:moveTo>
                  <a:pt x="0" y="0"/>
                </a:moveTo>
                <a:cubicBezTo>
                  <a:pt x="10314" y="0"/>
                  <a:pt x="19190" y="7292"/>
                  <a:pt x="21190" y="17411"/>
                </a:cubicBezTo>
              </a:path>
              <a:path w="21190" h="21600" stroke="0" extrusionOk="0">
                <a:moveTo>
                  <a:pt x="0" y="0"/>
                </a:moveTo>
                <a:cubicBezTo>
                  <a:pt x="10314" y="0"/>
                  <a:pt x="19190" y="7292"/>
                  <a:pt x="21190" y="17411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Line 15"/>
          <p:cNvSpPr>
            <a:spLocks noChangeShapeType="1"/>
          </p:cNvSpPr>
          <p:nvPr/>
        </p:nvSpPr>
        <p:spPr bwMode="auto">
          <a:xfrm>
            <a:off x="1905000" y="3657600"/>
            <a:ext cx="23622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Arc 16"/>
          <p:cNvSpPr>
            <a:spLocks/>
          </p:cNvSpPr>
          <p:nvPr/>
        </p:nvSpPr>
        <p:spPr bwMode="auto">
          <a:xfrm flipH="1">
            <a:off x="1447800" y="2895600"/>
            <a:ext cx="2133600" cy="990600"/>
          </a:xfrm>
          <a:custGeom>
            <a:avLst/>
            <a:gdLst>
              <a:gd name="T0" fmla="*/ 0 w 23034"/>
              <a:gd name="T1" fmla="*/ 166155 h 21600"/>
              <a:gd name="T2" fmla="*/ 197631717 w 23034"/>
              <a:gd name="T3" fmla="*/ 36621657 h 21600"/>
              <a:gd name="T4" fmla="*/ 15821560 w 23034"/>
              <a:gd name="T5" fmla="*/ 45430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34" h="21600" fill="none" extrusionOk="0">
                <a:moveTo>
                  <a:pt x="-1" y="78"/>
                </a:moveTo>
                <a:cubicBezTo>
                  <a:pt x="613" y="26"/>
                  <a:pt x="1228" y="-1"/>
                  <a:pt x="1844" y="0"/>
                </a:cubicBezTo>
                <a:cubicBezTo>
                  <a:pt x="12158" y="0"/>
                  <a:pt x="21034" y="7292"/>
                  <a:pt x="23034" y="17411"/>
                </a:cubicBezTo>
              </a:path>
              <a:path w="23034" h="21600" stroke="0" extrusionOk="0">
                <a:moveTo>
                  <a:pt x="-1" y="78"/>
                </a:moveTo>
                <a:cubicBezTo>
                  <a:pt x="613" y="26"/>
                  <a:pt x="1228" y="-1"/>
                  <a:pt x="1844" y="0"/>
                </a:cubicBezTo>
                <a:cubicBezTo>
                  <a:pt x="12158" y="0"/>
                  <a:pt x="21034" y="7292"/>
                  <a:pt x="23034" y="17411"/>
                </a:cubicBezTo>
                <a:lnTo>
                  <a:pt x="1844" y="21600"/>
                </a:lnTo>
                <a:lnTo>
                  <a:pt x="-1" y="78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Arc 17"/>
          <p:cNvSpPr>
            <a:spLocks/>
          </p:cNvSpPr>
          <p:nvPr/>
        </p:nvSpPr>
        <p:spPr bwMode="auto">
          <a:xfrm flipH="1">
            <a:off x="990600" y="4114800"/>
            <a:ext cx="533400" cy="838200"/>
          </a:xfrm>
          <a:custGeom>
            <a:avLst/>
            <a:gdLst>
              <a:gd name="T0" fmla="*/ 0 w 21190"/>
              <a:gd name="T1" fmla="*/ 0 h 21600"/>
              <a:gd name="T2" fmla="*/ 13426879 w 21190"/>
              <a:gd name="T3" fmla="*/ 26220215 h 21600"/>
              <a:gd name="T4" fmla="*/ 0 w 21190"/>
              <a:gd name="T5" fmla="*/ 325268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90" h="21600" fill="none" extrusionOk="0">
                <a:moveTo>
                  <a:pt x="0" y="0"/>
                </a:moveTo>
                <a:cubicBezTo>
                  <a:pt x="10314" y="0"/>
                  <a:pt x="19190" y="7292"/>
                  <a:pt x="21190" y="17411"/>
                </a:cubicBezTo>
              </a:path>
              <a:path w="21190" h="21600" stroke="0" extrusionOk="0">
                <a:moveTo>
                  <a:pt x="0" y="0"/>
                </a:moveTo>
                <a:cubicBezTo>
                  <a:pt x="10314" y="0"/>
                  <a:pt x="19190" y="7292"/>
                  <a:pt x="21190" y="17411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Arc 18"/>
          <p:cNvSpPr>
            <a:spLocks/>
          </p:cNvSpPr>
          <p:nvPr/>
        </p:nvSpPr>
        <p:spPr bwMode="auto">
          <a:xfrm flipH="1">
            <a:off x="838200" y="4648200"/>
            <a:ext cx="304800" cy="838200"/>
          </a:xfrm>
          <a:custGeom>
            <a:avLst/>
            <a:gdLst>
              <a:gd name="T0" fmla="*/ 0 w 21190"/>
              <a:gd name="T1" fmla="*/ 0 h 21600"/>
              <a:gd name="T2" fmla="*/ 4384287 w 21190"/>
              <a:gd name="T3" fmla="*/ 26220215 h 21600"/>
              <a:gd name="T4" fmla="*/ 0 w 21190"/>
              <a:gd name="T5" fmla="*/ 325268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90" h="21600" fill="none" extrusionOk="0">
                <a:moveTo>
                  <a:pt x="0" y="0"/>
                </a:moveTo>
                <a:cubicBezTo>
                  <a:pt x="10314" y="0"/>
                  <a:pt x="19190" y="7292"/>
                  <a:pt x="21190" y="17411"/>
                </a:cubicBezTo>
              </a:path>
              <a:path w="21190" h="21600" stroke="0" extrusionOk="0">
                <a:moveTo>
                  <a:pt x="0" y="0"/>
                </a:moveTo>
                <a:cubicBezTo>
                  <a:pt x="10314" y="0"/>
                  <a:pt x="19190" y="7292"/>
                  <a:pt x="21190" y="17411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Line 19"/>
          <p:cNvSpPr>
            <a:spLocks noChangeShapeType="1"/>
          </p:cNvSpPr>
          <p:nvPr/>
        </p:nvSpPr>
        <p:spPr bwMode="auto">
          <a:xfrm>
            <a:off x="2895600" y="2514600"/>
            <a:ext cx="2362200" cy="0"/>
          </a:xfrm>
          <a:prstGeom prst="line">
            <a:avLst/>
          </a:prstGeom>
          <a:noFill/>
          <a:ln w="381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" name="Line 20"/>
          <p:cNvSpPr>
            <a:spLocks noChangeShapeType="1"/>
          </p:cNvSpPr>
          <p:nvPr/>
        </p:nvSpPr>
        <p:spPr bwMode="auto">
          <a:xfrm>
            <a:off x="3276600" y="2895600"/>
            <a:ext cx="2057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" name="Line 21"/>
          <p:cNvSpPr>
            <a:spLocks noChangeShapeType="1"/>
          </p:cNvSpPr>
          <p:nvPr/>
        </p:nvSpPr>
        <p:spPr bwMode="auto">
          <a:xfrm>
            <a:off x="1524000" y="4114800"/>
            <a:ext cx="16002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" name="Line 22"/>
          <p:cNvSpPr>
            <a:spLocks noChangeShapeType="1"/>
          </p:cNvSpPr>
          <p:nvPr/>
        </p:nvSpPr>
        <p:spPr bwMode="auto">
          <a:xfrm>
            <a:off x="1143000" y="4648200"/>
            <a:ext cx="533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" name="Arc 23"/>
          <p:cNvSpPr>
            <a:spLocks/>
          </p:cNvSpPr>
          <p:nvPr/>
        </p:nvSpPr>
        <p:spPr bwMode="auto">
          <a:xfrm>
            <a:off x="1676400" y="4648200"/>
            <a:ext cx="1219200" cy="1371600"/>
          </a:xfrm>
          <a:custGeom>
            <a:avLst/>
            <a:gdLst>
              <a:gd name="T0" fmla="*/ 0 w 21600"/>
              <a:gd name="T1" fmla="*/ 0 h 21600"/>
              <a:gd name="T2" fmla="*/ 68817067 w 21600"/>
              <a:gd name="T3" fmla="*/ 87096600 h 21600"/>
              <a:gd name="T4" fmla="*/ 0 w 21600"/>
              <a:gd name="T5" fmla="*/ 87096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Arc 24"/>
          <p:cNvSpPr>
            <a:spLocks/>
          </p:cNvSpPr>
          <p:nvPr/>
        </p:nvSpPr>
        <p:spPr bwMode="auto">
          <a:xfrm>
            <a:off x="3124200" y="4114800"/>
            <a:ext cx="1219200" cy="1524000"/>
          </a:xfrm>
          <a:custGeom>
            <a:avLst/>
            <a:gdLst>
              <a:gd name="T0" fmla="*/ 0 w 21600"/>
              <a:gd name="T1" fmla="*/ 0 h 21600"/>
              <a:gd name="T2" fmla="*/ 68817067 w 21600"/>
              <a:gd name="T3" fmla="*/ 107526667 h 21600"/>
              <a:gd name="T4" fmla="*/ 0 w 21600"/>
              <a:gd name="T5" fmla="*/ 1075266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Arc 25"/>
          <p:cNvSpPr>
            <a:spLocks/>
          </p:cNvSpPr>
          <p:nvPr/>
        </p:nvSpPr>
        <p:spPr bwMode="auto">
          <a:xfrm>
            <a:off x="4267200" y="3657600"/>
            <a:ext cx="1219200" cy="609600"/>
          </a:xfrm>
          <a:custGeom>
            <a:avLst/>
            <a:gdLst>
              <a:gd name="T0" fmla="*/ 0 w 21600"/>
              <a:gd name="T1" fmla="*/ 0 h 21600"/>
              <a:gd name="T2" fmla="*/ 68817067 w 21600"/>
              <a:gd name="T3" fmla="*/ 17204267 h 21600"/>
              <a:gd name="T4" fmla="*/ 0 w 21600"/>
              <a:gd name="T5" fmla="*/ 172042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WordArt 26"/>
          <p:cNvSpPr>
            <a:spLocks noChangeArrowheads="1" noChangeShapeType="1" noTextEdit="1"/>
          </p:cNvSpPr>
          <p:nvPr/>
        </p:nvSpPr>
        <p:spPr bwMode="auto">
          <a:xfrm>
            <a:off x="5486400" y="2743200"/>
            <a:ext cx="381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293K</a:t>
            </a:r>
          </a:p>
        </p:txBody>
      </p:sp>
      <p:sp>
        <p:nvSpPr>
          <p:cNvPr id="60438" name="WordArt 27"/>
          <p:cNvSpPr>
            <a:spLocks noChangeArrowheads="1" noChangeShapeType="1" noTextEdit="1"/>
          </p:cNvSpPr>
          <p:nvPr/>
        </p:nvSpPr>
        <p:spPr bwMode="auto">
          <a:xfrm>
            <a:off x="5029200" y="3505200"/>
            <a:ext cx="381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290K</a:t>
            </a:r>
          </a:p>
        </p:txBody>
      </p:sp>
      <p:sp>
        <p:nvSpPr>
          <p:cNvPr id="60439" name="WordArt 28"/>
          <p:cNvSpPr>
            <a:spLocks noChangeArrowheads="1" noChangeShapeType="1" noTextEdit="1"/>
          </p:cNvSpPr>
          <p:nvPr/>
        </p:nvSpPr>
        <p:spPr bwMode="auto">
          <a:xfrm>
            <a:off x="2362200" y="4648200"/>
            <a:ext cx="381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283K</a:t>
            </a:r>
          </a:p>
        </p:txBody>
      </p:sp>
      <p:sp>
        <p:nvSpPr>
          <p:cNvPr id="60440" name="WordArt 29"/>
          <p:cNvSpPr>
            <a:spLocks noChangeArrowheads="1" noChangeShapeType="1" noTextEdit="1"/>
          </p:cNvSpPr>
          <p:nvPr/>
        </p:nvSpPr>
        <p:spPr bwMode="auto">
          <a:xfrm>
            <a:off x="7239000" y="2590800"/>
            <a:ext cx="381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288K</a:t>
            </a:r>
          </a:p>
        </p:txBody>
      </p:sp>
      <p:sp>
        <p:nvSpPr>
          <p:cNvPr id="60441" name="WordArt 30"/>
          <p:cNvSpPr>
            <a:spLocks noChangeArrowheads="1" noChangeShapeType="1" noTextEdit="1"/>
          </p:cNvSpPr>
          <p:nvPr/>
        </p:nvSpPr>
        <p:spPr bwMode="auto">
          <a:xfrm>
            <a:off x="228600" y="3886200"/>
            <a:ext cx="381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0.2/h</a:t>
            </a:r>
          </a:p>
        </p:txBody>
      </p:sp>
      <p:sp>
        <p:nvSpPr>
          <p:cNvPr id="60442" name="WordArt 31"/>
          <p:cNvSpPr>
            <a:spLocks noChangeArrowheads="1" noChangeShapeType="1" noTextEdit="1"/>
          </p:cNvSpPr>
          <p:nvPr/>
        </p:nvSpPr>
        <p:spPr bwMode="auto">
          <a:xfrm>
            <a:off x="1371600" y="6477000"/>
            <a:ext cx="381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20W/m</a:t>
            </a:r>
          </a:p>
        </p:txBody>
      </p:sp>
      <p:sp>
        <p:nvSpPr>
          <p:cNvPr id="60443" name="WordArt 32"/>
          <p:cNvSpPr>
            <a:spLocks noChangeArrowheads="1" noChangeShapeType="1" noTextEdit="1"/>
          </p:cNvSpPr>
          <p:nvPr/>
        </p:nvSpPr>
        <p:spPr bwMode="auto">
          <a:xfrm>
            <a:off x="1828800" y="6400800"/>
            <a:ext cx="57150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>
                <a:solidFill>
                  <a:schemeClr val="bg2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0444" name="Line 33"/>
          <p:cNvSpPr>
            <a:spLocks noChangeShapeType="1"/>
          </p:cNvSpPr>
          <p:nvPr/>
        </p:nvSpPr>
        <p:spPr bwMode="auto">
          <a:xfrm flipV="1">
            <a:off x="7010400" y="2286000"/>
            <a:ext cx="0" cy="2286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5" name="Line 35"/>
          <p:cNvSpPr>
            <a:spLocks noChangeShapeType="1"/>
          </p:cNvSpPr>
          <p:nvPr/>
        </p:nvSpPr>
        <p:spPr bwMode="auto">
          <a:xfrm>
            <a:off x="7010400" y="4572000"/>
            <a:ext cx="1828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6" name="Arc 36"/>
          <p:cNvSpPr>
            <a:spLocks/>
          </p:cNvSpPr>
          <p:nvPr/>
        </p:nvSpPr>
        <p:spPr bwMode="auto">
          <a:xfrm flipH="1" flipV="1">
            <a:off x="7162800" y="2514600"/>
            <a:ext cx="838200" cy="1524000"/>
          </a:xfrm>
          <a:custGeom>
            <a:avLst/>
            <a:gdLst>
              <a:gd name="T0" fmla="*/ 0 w 21600"/>
              <a:gd name="T1" fmla="*/ 0 h 21600"/>
              <a:gd name="T2" fmla="*/ 32526817 w 21600"/>
              <a:gd name="T3" fmla="*/ 107526667 h 21600"/>
              <a:gd name="T4" fmla="*/ 0 w 21600"/>
              <a:gd name="T5" fmla="*/ 1075266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7" name="Line 37"/>
          <p:cNvSpPr>
            <a:spLocks noChangeShapeType="1"/>
          </p:cNvSpPr>
          <p:nvPr/>
        </p:nvSpPr>
        <p:spPr bwMode="auto">
          <a:xfrm>
            <a:off x="7924800" y="4038600"/>
            <a:ext cx="914400" cy="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8" name="Arc 39"/>
          <p:cNvSpPr>
            <a:spLocks/>
          </p:cNvSpPr>
          <p:nvPr/>
        </p:nvSpPr>
        <p:spPr bwMode="auto">
          <a:xfrm flipH="1" flipV="1">
            <a:off x="7162800" y="2590800"/>
            <a:ext cx="1550988" cy="1447800"/>
          </a:xfrm>
          <a:custGeom>
            <a:avLst/>
            <a:gdLst>
              <a:gd name="T0" fmla="*/ 0 w 21989"/>
              <a:gd name="T1" fmla="*/ 17963 h 21600"/>
              <a:gd name="T2" fmla="*/ 109398507 w 21989"/>
              <a:gd name="T3" fmla="*/ 97042817 h 21600"/>
              <a:gd name="T4" fmla="*/ 1935332 w 21989"/>
              <a:gd name="T5" fmla="*/ 970428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9" h="21600" fill="none" extrusionOk="0">
                <a:moveTo>
                  <a:pt x="-1" y="3"/>
                </a:moveTo>
                <a:cubicBezTo>
                  <a:pt x="129" y="1"/>
                  <a:pt x="259" y="-1"/>
                  <a:pt x="389" y="0"/>
                </a:cubicBezTo>
                <a:cubicBezTo>
                  <a:pt x="12318" y="0"/>
                  <a:pt x="21989" y="9670"/>
                  <a:pt x="21989" y="21600"/>
                </a:cubicBezTo>
              </a:path>
              <a:path w="21989" h="21600" stroke="0" extrusionOk="0">
                <a:moveTo>
                  <a:pt x="-1" y="3"/>
                </a:moveTo>
                <a:cubicBezTo>
                  <a:pt x="129" y="1"/>
                  <a:pt x="259" y="-1"/>
                  <a:pt x="389" y="0"/>
                </a:cubicBezTo>
                <a:cubicBezTo>
                  <a:pt x="12318" y="0"/>
                  <a:pt x="21989" y="9670"/>
                  <a:pt x="21989" y="21600"/>
                </a:cubicBezTo>
                <a:lnTo>
                  <a:pt x="389" y="21600"/>
                </a:lnTo>
                <a:lnTo>
                  <a:pt x="-1" y="3"/>
                </a:lnTo>
                <a:close/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Arc 40"/>
          <p:cNvSpPr>
            <a:spLocks/>
          </p:cNvSpPr>
          <p:nvPr/>
        </p:nvSpPr>
        <p:spPr bwMode="auto">
          <a:xfrm flipH="1" flipV="1">
            <a:off x="7162800" y="2590800"/>
            <a:ext cx="1295400" cy="1447800"/>
          </a:xfrm>
          <a:custGeom>
            <a:avLst/>
            <a:gdLst>
              <a:gd name="T0" fmla="*/ 11095701 w 21600"/>
              <a:gd name="T1" fmla="*/ 0 h 21379"/>
              <a:gd name="T2" fmla="*/ 77688017 w 21600"/>
              <a:gd name="T3" fmla="*/ 98045972 h 21379"/>
              <a:gd name="T4" fmla="*/ 0 w 21600"/>
              <a:gd name="T5" fmla="*/ 98045972 h 213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79" fill="none" extrusionOk="0">
                <a:moveTo>
                  <a:pt x="3084" y="0"/>
                </a:moveTo>
                <a:cubicBezTo>
                  <a:pt x="13712" y="1533"/>
                  <a:pt x="21600" y="10641"/>
                  <a:pt x="21600" y="21379"/>
                </a:cubicBezTo>
              </a:path>
              <a:path w="21600" h="21379" stroke="0" extrusionOk="0">
                <a:moveTo>
                  <a:pt x="3084" y="0"/>
                </a:moveTo>
                <a:cubicBezTo>
                  <a:pt x="13712" y="1533"/>
                  <a:pt x="21600" y="10641"/>
                  <a:pt x="21600" y="21379"/>
                </a:cubicBezTo>
                <a:lnTo>
                  <a:pt x="0" y="21379"/>
                </a:lnTo>
                <a:lnTo>
                  <a:pt x="3084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WordArt 41"/>
          <p:cNvSpPr>
            <a:spLocks noChangeArrowheads="1" noChangeShapeType="1" noTextEdit="1"/>
          </p:cNvSpPr>
          <p:nvPr/>
        </p:nvSpPr>
        <p:spPr bwMode="auto">
          <a:xfrm>
            <a:off x="8153400" y="4800600"/>
            <a:ext cx="381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20W/m</a:t>
            </a:r>
          </a:p>
        </p:txBody>
      </p:sp>
      <p:sp>
        <p:nvSpPr>
          <p:cNvPr id="60451" name="WordArt 42"/>
          <p:cNvSpPr>
            <a:spLocks noChangeArrowheads="1" noChangeShapeType="1" noTextEdit="1"/>
          </p:cNvSpPr>
          <p:nvPr/>
        </p:nvSpPr>
        <p:spPr bwMode="auto">
          <a:xfrm>
            <a:off x="8610600" y="4800600"/>
            <a:ext cx="57150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>
                <a:solidFill>
                  <a:schemeClr val="bg2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0452" name="WordArt 43"/>
          <p:cNvSpPr>
            <a:spLocks noChangeArrowheads="1" noChangeShapeType="1" noTextEdit="1"/>
          </p:cNvSpPr>
          <p:nvPr/>
        </p:nvSpPr>
        <p:spPr bwMode="auto">
          <a:xfrm>
            <a:off x="8839200" y="4343400"/>
            <a:ext cx="142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bg2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60453" name="WordArt 44"/>
          <p:cNvSpPr>
            <a:spLocks noChangeArrowheads="1" noChangeShapeType="1" noTextEdit="1"/>
          </p:cNvSpPr>
          <p:nvPr/>
        </p:nvSpPr>
        <p:spPr bwMode="auto">
          <a:xfrm>
            <a:off x="7467600" y="4038600"/>
            <a:ext cx="381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283K</a:t>
            </a:r>
          </a:p>
        </p:txBody>
      </p:sp>
      <p:sp>
        <p:nvSpPr>
          <p:cNvPr id="60454" name="WordArt 45"/>
          <p:cNvSpPr>
            <a:spLocks noChangeArrowheads="1" noChangeShapeType="1" noTextEdit="1"/>
          </p:cNvSpPr>
          <p:nvPr/>
        </p:nvSpPr>
        <p:spPr bwMode="auto">
          <a:xfrm>
            <a:off x="8077200" y="3657600"/>
            <a:ext cx="381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293K</a:t>
            </a:r>
          </a:p>
        </p:txBody>
      </p:sp>
      <p:sp>
        <p:nvSpPr>
          <p:cNvPr id="60455" name="WordArt 46"/>
          <p:cNvSpPr>
            <a:spLocks noChangeArrowheads="1" noChangeShapeType="1" noTextEdit="1"/>
          </p:cNvSpPr>
          <p:nvPr/>
        </p:nvSpPr>
        <p:spPr bwMode="auto">
          <a:xfrm>
            <a:off x="3962400" y="4267200"/>
            <a:ext cx="381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288K</a:t>
            </a:r>
          </a:p>
        </p:txBody>
      </p:sp>
      <p:sp>
        <p:nvSpPr>
          <p:cNvPr id="60456" name="WordArt 47"/>
          <p:cNvSpPr>
            <a:spLocks noChangeArrowheads="1" noChangeShapeType="1" noTextEdit="1"/>
          </p:cNvSpPr>
          <p:nvPr/>
        </p:nvSpPr>
        <p:spPr bwMode="auto">
          <a:xfrm>
            <a:off x="6553200" y="1905000"/>
            <a:ext cx="8477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solidFill>
                  <a:schemeClr val="bg2"/>
                </a:solidFill>
                <a:latin typeface="Times New Roman"/>
                <a:cs typeface="Times New Roman"/>
              </a:rPr>
              <a:t>[Chl a/X]</a:t>
            </a:r>
          </a:p>
        </p:txBody>
      </p:sp>
      <p:sp>
        <p:nvSpPr>
          <p:cNvPr id="60457" name="WordArt 48"/>
          <p:cNvSpPr>
            <a:spLocks noChangeArrowheads="1" noChangeShapeType="1" noTextEdit="1"/>
          </p:cNvSpPr>
          <p:nvPr/>
        </p:nvSpPr>
        <p:spPr bwMode="auto">
          <a:xfrm>
            <a:off x="6553200" y="3429000"/>
            <a:ext cx="381000" cy="15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solidFill>
                  <a:schemeClr val="bg2"/>
                </a:solidFill>
                <a:latin typeface="Times New Roman"/>
                <a:cs typeface="Times New Roman"/>
              </a:rPr>
              <a:t>0.010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82575"/>
            <a:ext cx="8510588" cy="4794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Temperature effect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09800" y="762000"/>
            <a:ext cx="5565775" cy="646113"/>
          </a:xfrm>
        </p:spPr>
        <p:txBody>
          <a:bodyPr/>
          <a:lstStyle/>
          <a:p>
            <a:r>
              <a:rPr sz="3600" smtClean="0">
                <a:latin typeface="Times New Roman" pitchFamily="18" charset="0"/>
              </a:rPr>
              <a:t>Modified </a:t>
            </a:r>
            <a:r>
              <a:rPr sz="3600" i="1" smtClean="0">
                <a:latin typeface="Times New Roman" pitchFamily="18" charset="0"/>
              </a:rPr>
              <a:t>Arhenius</a:t>
            </a:r>
            <a:r>
              <a:rPr sz="3600" smtClean="0">
                <a:latin typeface="Times New Roman" pitchFamily="18" charset="0"/>
              </a:rPr>
              <a:t> Model</a:t>
            </a:r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 flipV="1">
            <a:off x="685800" y="1447800"/>
            <a:ext cx="0" cy="4876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Line 8"/>
          <p:cNvSpPr>
            <a:spLocks noChangeShapeType="1"/>
          </p:cNvSpPr>
          <p:nvPr/>
        </p:nvSpPr>
        <p:spPr bwMode="auto">
          <a:xfrm>
            <a:off x="685800" y="6324600"/>
            <a:ext cx="5791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Freeform 10"/>
          <p:cNvSpPr>
            <a:spLocks/>
          </p:cNvSpPr>
          <p:nvPr/>
        </p:nvSpPr>
        <p:spPr bwMode="auto">
          <a:xfrm>
            <a:off x="889000" y="2273300"/>
            <a:ext cx="3835400" cy="4051300"/>
          </a:xfrm>
          <a:custGeom>
            <a:avLst/>
            <a:gdLst>
              <a:gd name="T0" fmla="*/ 40322500 w 2416"/>
              <a:gd name="T1" fmla="*/ 2147483647 h 2552"/>
              <a:gd name="T2" fmla="*/ 40322500 w 2416"/>
              <a:gd name="T3" fmla="*/ 2147483647 h 2552"/>
              <a:gd name="T4" fmla="*/ 282257500 w 2416"/>
              <a:gd name="T5" fmla="*/ 1471771250 h 2552"/>
              <a:gd name="T6" fmla="*/ 645160000 w 2416"/>
              <a:gd name="T7" fmla="*/ 504031250 h 2552"/>
              <a:gd name="T8" fmla="*/ 1008062500 w 2416"/>
              <a:gd name="T9" fmla="*/ 141128750 h 2552"/>
              <a:gd name="T10" fmla="*/ 1612900000 w 2416"/>
              <a:gd name="T11" fmla="*/ 141128750 h 2552"/>
              <a:gd name="T12" fmla="*/ 2147483647 w 2416"/>
              <a:gd name="T13" fmla="*/ 987901250 h 2552"/>
              <a:gd name="T14" fmla="*/ 2147483647 w 2416"/>
              <a:gd name="T15" fmla="*/ 2147483647 h 2552"/>
              <a:gd name="T16" fmla="*/ 2147483647 w 2416"/>
              <a:gd name="T17" fmla="*/ 2147483647 h 2552"/>
              <a:gd name="T18" fmla="*/ 2147483647 w 2416"/>
              <a:gd name="T19" fmla="*/ 2147483647 h 25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16" h="2552">
                <a:moveTo>
                  <a:pt x="16" y="2552"/>
                </a:moveTo>
                <a:cubicBezTo>
                  <a:pt x="8" y="2068"/>
                  <a:pt x="0" y="1584"/>
                  <a:pt x="16" y="1256"/>
                </a:cubicBezTo>
                <a:cubicBezTo>
                  <a:pt x="32" y="928"/>
                  <a:pt x="72" y="760"/>
                  <a:pt x="112" y="584"/>
                </a:cubicBezTo>
                <a:cubicBezTo>
                  <a:pt x="152" y="408"/>
                  <a:pt x="208" y="288"/>
                  <a:pt x="256" y="200"/>
                </a:cubicBezTo>
                <a:cubicBezTo>
                  <a:pt x="304" y="112"/>
                  <a:pt x="336" y="80"/>
                  <a:pt x="400" y="56"/>
                </a:cubicBezTo>
                <a:cubicBezTo>
                  <a:pt x="464" y="32"/>
                  <a:pt x="528" y="0"/>
                  <a:pt x="640" y="56"/>
                </a:cubicBezTo>
                <a:cubicBezTo>
                  <a:pt x="752" y="112"/>
                  <a:pt x="880" y="232"/>
                  <a:pt x="1072" y="392"/>
                </a:cubicBezTo>
                <a:cubicBezTo>
                  <a:pt x="1264" y="552"/>
                  <a:pt x="1608" y="856"/>
                  <a:pt x="1792" y="1016"/>
                </a:cubicBezTo>
                <a:cubicBezTo>
                  <a:pt x="1976" y="1176"/>
                  <a:pt x="2072" y="1256"/>
                  <a:pt x="2176" y="1352"/>
                </a:cubicBezTo>
                <a:cubicBezTo>
                  <a:pt x="2280" y="1448"/>
                  <a:pt x="2376" y="1552"/>
                  <a:pt x="2416" y="1592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WordArt 11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419100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solidFill>
                  <a:schemeClr val="bg2"/>
                </a:solidFill>
                <a:latin typeface="Symbol"/>
              </a:rPr>
              <a:t>m </a:t>
            </a:r>
          </a:p>
        </p:txBody>
      </p:sp>
      <p:sp>
        <p:nvSpPr>
          <p:cNvPr id="61448" name="WordArt 12"/>
          <p:cNvSpPr>
            <a:spLocks noChangeArrowheads="1" noChangeShapeType="1" noTextEdit="1"/>
          </p:cNvSpPr>
          <p:nvPr/>
        </p:nvSpPr>
        <p:spPr bwMode="auto">
          <a:xfrm>
            <a:off x="6553200" y="5943600"/>
            <a:ext cx="714375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solidFill>
                  <a:schemeClr val="bg2"/>
                </a:solidFill>
                <a:latin typeface="Times New Roman"/>
                <a:cs typeface="Times New Roman"/>
              </a:rPr>
              <a:t>1/T</a:t>
            </a:r>
          </a:p>
        </p:txBody>
      </p:sp>
      <p:sp>
        <p:nvSpPr>
          <p:cNvPr id="61449" name="Line 13"/>
          <p:cNvSpPr>
            <a:spLocks noChangeShapeType="1"/>
          </p:cNvSpPr>
          <p:nvPr/>
        </p:nvSpPr>
        <p:spPr bwMode="auto">
          <a:xfrm flipH="1" flipV="1">
            <a:off x="1371600" y="1752600"/>
            <a:ext cx="4343400" cy="381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WordArt 14"/>
          <p:cNvSpPr>
            <a:spLocks noChangeArrowheads="1" noChangeShapeType="1" noTextEdit="1"/>
          </p:cNvSpPr>
          <p:nvPr/>
        </p:nvSpPr>
        <p:spPr bwMode="auto">
          <a:xfrm>
            <a:off x="5638800" y="5181600"/>
            <a:ext cx="25146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i="1" kern="10">
                <a:solidFill>
                  <a:schemeClr val="bg2"/>
                </a:solidFill>
                <a:latin typeface="Times New Roman"/>
                <a:cs typeface="Times New Roman"/>
              </a:rPr>
              <a:t>Arhenius Approximation</a:t>
            </a:r>
          </a:p>
        </p:txBody>
      </p:sp>
      <p:sp>
        <p:nvSpPr>
          <p:cNvPr id="61451" name="WordArt 15"/>
          <p:cNvSpPr>
            <a:spLocks noChangeArrowheads="1" noChangeShapeType="1" noTextEdit="1"/>
          </p:cNvSpPr>
          <p:nvPr/>
        </p:nvSpPr>
        <p:spPr bwMode="auto">
          <a:xfrm>
            <a:off x="990600" y="5486400"/>
            <a:ext cx="1438275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solidFill>
                  <a:schemeClr val="bg2"/>
                </a:solidFill>
                <a:latin typeface="Times New Roman"/>
                <a:cs typeface="Times New Roman"/>
              </a:rPr>
              <a:t>Microbial growth </a:t>
            </a:r>
          </a:p>
        </p:txBody>
      </p:sp>
      <p:graphicFrame>
        <p:nvGraphicFramePr>
          <p:cNvPr id="61452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3354388" y="1524000"/>
          <a:ext cx="5789612" cy="1416050"/>
        </p:xfrm>
        <a:graphic>
          <a:graphicData uri="http://schemas.openxmlformats.org/presentationml/2006/ole">
            <p:oleObj spid="_x0000_s61454" name="Equation" r:id="rId3" imgW="17653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6675"/>
            <a:ext cx="8143875" cy="9239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Temperature Effect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3200" smtClean="0">
                <a:latin typeface="Times New Roman" pitchFamily="18" charset="0"/>
              </a:rPr>
              <a:t>Classification of Microorganism</a:t>
            </a: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1905000" y="1143000"/>
            <a:ext cx="0" cy="510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Freeform 9"/>
          <p:cNvSpPr>
            <a:spLocks/>
          </p:cNvSpPr>
          <p:nvPr/>
        </p:nvSpPr>
        <p:spPr bwMode="auto">
          <a:xfrm>
            <a:off x="5562600" y="1143000"/>
            <a:ext cx="2882900" cy="5105400"/>
          </a:xfrm>
          <a:custGeom>
            <a:avLst/>
            <a:gdLst>
              <a:gd name="T0" fmla="*/ 2147483647 w 2824"/>
              <a:gd name="T1" fmla="*/ 2147483647 h 3408"/>
              <a:gd name="T2" fmla="*/ 2147483647 w 2824"/>
              <a:gd name="T3" fmla="*/ 2147483647 h 3408"/>
              <a:gd name="T4" fmla="*/ 2147483647 w 2824"/>
              <a:gd name="T5" fmla="*/ 2147483647 h 3408"/>
              <a:gd name="T6" fmla="*/ 2147483647 w 2824"/>
              <a:gd name="T7" fmla="*/ 2147483647 h 3408"/>
              <a:gd name="T8" fmla="*/ 2147483647 w 2824"/>
              <a:gd name="T9" fmla="*/ 1023352562 h 3408"/>
              <a:gd name="T10" fmla="*/ 2147483647 w 2824"/>
              <a:gd name="T11" fmla="*/ 161582614 h 3408"/>
              <a:gd name="T12" fmla="*/ 2147483647 w 2824"/>
              <a:gd name="T13" fmla="*/ 53861371 h 3408"/>
              <a:gd name="T14" fmla="*/ 2147483647 w 2824"/>
              <a:gd name="T15" fmla="*/ 161582614 h 3408"/>
              <a:gd name="T16" fmla="*/ 2147483647 w 2824"/>
              <a:gd name="T17" fmla="*/ 807910075 h 3408"/>
              <a:gd name="T18" fmla="*/ 1934227854 w 2824"/>
              <a:gd name="T19" fmla="*/ 2147483647 h 3408"/>
              <a:gd name="T20" fmla="*/ 1433996723 w 2824"/>
              <a:gd name="T21" fmla="*/ 2147483647 h 3408"/>
              <a:gd name="T22" fmla="*/ 833719571 w 2824"/>
              <a:gd name="T23" fmla="*/ 2147483647 h 3408"/>
              <a:gd name="T24" fmla="*/ 133395376 w 2824"/>
              <a:gd name="T25" fmla="*/ 2147483647 h 3408"/>
              <a:gd name="T26" fmla="*/ 33348334 w 2824"/>
              <a:gd name="T27" fmla="*/ 2147483647 h 34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24" h="3408">
                <a:moveTo>
                  <a:pt x="2816" y="3384"/>
                </a:moveTo>
                <a:cubicBezTo>
                  <a:pt x="2816" y="3168"/>
                  <a:pt x="2816" y="2952"/>
                  <a:pt x="2816" y="2712"/>
                </a:cubicBezTo>
                <a:cubicBezTo>
                  <a:pt x="2816" y="2472"/>
                  <a:pt x="2816" y="2224"/>
                  <a:pt x="2816" y="1944"/>
                </a:cubicBezTo>
                <a:cubicBezTo>
                  <a:pt x="2816" y="1664"/>
                  <a:pt x="2816" y="1280"/>
                  <a:pt x="2816" y="1032"/>
                </a:cubicBezTo>
                <a:cubicBezTo>
                  <a:pt x="2816" y="784"/>
                  <a:pt x="2824" y="616"/>
                  <a:pt x="2816" y="456"/>
                </a:cubicBezTo>
                <a:cubicBezTo>
                  <a:pt x="2808" y="296"/>
                  <a:pt x="2792" y="144"/>
                  <a:pt x="2768" y="72"/>
                </a:cubicBezTo>
                <a:cubicBezTo>
                  <a:pt x="2744" y="0"/>
                  <a:pt x="2704" y="24"/>
                  <a:pt x="2672" y="24"/>
                </a:cubicBezTo>
                <a:cubicBezTo>
                  <a:pt x="2640" y="24"/>
                  <a:pt x="2632" y="16"/>
                  <a:pt x="2576" y="72"/>
                </a:cubicBezTo>
                <a:cubicBezTo>
                  <a:pt x="2520" y="128"/>
                  <a:pt x="2456" y="208"/>
                  <a:pt x="2336" y="360"/>
                </a:cubicBezTo>
                <a:cubicBezTo>
                  <a:pt x="2216" y="512"/>
                  <a:pt x="2016" y="776"/>
                  <a:pt x="1856" y="984"/>
                </a:cubicBezTo>
                <a:cubicBezTo>
                  <a:pt x="1696" y="1192"/>
                  <a:pt x="1552" y="1376"/>
                  <a:pt x="1376" y="1608"/>
                </a:cubicBezTo>
                <a:cubicBezTo>
                  <a:pt x="1200" y="1840"/>
                  <a:pt x="1008" y="2104"/>
                  <a:pt x="800" y="2376"/>
                </a:cubicBezTo>
                <a:cubicBezTo>
                  <a:pt x="592" y="2648"/>
                  <a:pt x="256" y="3072"/>
                  <a:pt x="128" y="3240"/>
                </a:cubicBezTo>
                <a:cubicBezTo>
                  <a:pt x="0" y="3408"/>
                  <a:pt x="16" y="3396"/>
                  <a:pt x="32" y="3384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Freeform 14"/>
          <p:cNvSpPr>
            <a:spLocks/>
          </p:cNvSpPr>
          <p:nvPr/>
        </p:nvSpPr>
        <p:spPr bwMode="auto">
          <a:xfrm>
            <a:off x="2819400" y="2209800"/>
            <a:ext cx="3352800" cy="4038600"/>
          </a:xfrm>
          <a:custGeom>
            <a:avLst/>
            <a:gdLst>
              <a:gd name="T0" fmla="*/ 2147483647 w 2824"/>
              <a:gd name="T1" fmla="*/ 2147483647 h 3408"/>
              <a:gd name="T2" fmla="*/ 2147483647 w 2824"/>
              <a:gd name="T3" fmla="*/ 2147483647 h 3408"/>
              <a:gd name="T4" fmla="*/ 2147483647 w 2824"/>
              <a:gd name="T5" fmla="*/ 2147483647 h 3408"/>
              <a:gd name="T6" fmla="*/ 2147483647 w 2824"/>
              <a:gd name="T7" fmla="*/ 1449245922 h 3408"/>
              <a:gd name="T8" fmla="*/ 2147483647 w 2824"/>
              <a:gd name="T9" fmla="*/ 640364587 h 3408"/>
              <a:gd name="T10" fmla="*/ 2147483647 w 2824"/>
              <a:gd name="T11" fmla="*/ 101110759 h 3408"/>
              <a:gd name="T12" fmla="*/ 2147483647 w 2824"/>
              <a:gd name="T13" fmla="*/ 33703586 h 3408"/>
              <a:gd name="T14" fmla="*/ 2147483647 w 2824"/>
              <a:gd name="T15" fmla="*/ 101110759 h 3408"/>
              <a:gd name="T16" fmla="*/ 2147483647 w 2824"/>
              <a:gd name="T17" fmla="*/ 505551427 h 3408"/>
              <a:gd name="T18" fmla="*/ 2147483647 w 2824"/>
              <a:gd name="T19" fmla="*/ 1381839934 h 3408"/>
              <a:gd name="T20" fmla="*/ 1939565119 w 2824"/>
              <a:gd name="T21" fmla="*/ 2147483647 h 3408"/>
              <a:gd name="T22" fmla="*/ 1127654442 w 2824"/>
              <a:gd name="T23" fmla="*/ 2147483647 h 3408"/>
              <a:gd name="T24" fmla="*/ 180424331 w 2824"/>
              <a:gd name="T25" fmla="*/ 2147483647 h 3408"/>
              <a:gd name="T26" fmla="*/ 45106083 w 2824"/>
              <a:gd name="T27" fmla="*/ 2147483647 h 34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24" h="3408">
                <a:moveTo>
                  <a:pt x="2816" y="3384"/>
                </a:moveTo>
                <a:cubicBezTo>
                  <a:pt x="2816" y="3168"/>
                  <a:pt x="2816" y="2952"/>
                  <a:pt x="2816" y="2712"/>
                </a:cubicBezTo>
                <a:cubicBezTo>
                  <a:pt x="2816" y="2472"/>
                  <a:pt x="2816" y="2224"/>
                  <a:pt x="2816" y="1944"/>
                </a:cubicBezTo>
                <a:cubicBezTo>
                  <a:pt x="2816" y="1664"/>
                  <a:pt x="2816" y="1280"/>
                  <a:pt x="2816" y="1032"/>
                </a:cubicBezTo>
                <a:cubicBezTo>
                  <a:pt x="2816" y="784"/>
                  <a:pt x="2824" y="616"/>
                  <a:pt x="2816" y="456"/>
                </a:cubicBezTo>
                <a:cubicBezTo>
                  <a:pt x="2808" y="296"/>
                  <a:pt x="2792" y="144"/>
                  <a:pt x="2768" y="72"/>
                </a:cubicBezTo>
                <a:cubicBezTo>
                  <a:pt x="2744" y="0"/>
                  <a:pt x="2704" y="24"/>
                  <a:pt x="2672" y="24"/>
                </a:cubicBezTo>
                <a:cubicBezTo>
                  <a:pt x="2640" y="24"/>
                  <a:pt x="2632" y="16"/>
                  <a:pt x="2576" y="72"/>
                </a:cubicBezTo>
                <a:cubicBezTo>
                  <a:pt x="2520" y="128"/>
                  <a:pt x="2456" y="208"/>
                  <a:pt x="2336" y="360"/>
                </a:cubicBezTo>
                <a:cubicBezTo>
                  <a:pt x="2216" y="512"/>
                  <a:pt x="2016" y="776"/>
                  <a:pt x="1856" y="984"/>
                </a:cubicBezTo>
                <a:cubicBezTo>
                  <a:pt x="1696" y="1192"/>
                  <a:pt x="1552" y="1376"/>
                  <a:pt x="1376" y="1608"/>
                </a:cubicBezTo>
                <a:cubicBezTo>
                  <a:pt x="1200" y="1840"/>
                  <a:pt x="1008" y="2104"/>
                  <a:pt x="800" y="2376"/>
                </a:cubicBezTo>
                <a:cubicBezTo>
                  <a:pt x="592" y="2648"/>
                  <a:pt x="256" y="3072"/>
                  <a:pt x="128" y="3240"/>
                </a:cubicBezTo>
                <a:cubicBezTo>
                  <a:pt x="0" y="3408"/>
                  <a:pt x="16" y="3396"/>
                  <a:pt x="32" y="3384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Freeform 15"/>
          <p:cNvSpPr>
            <a:spLocks/>
          </p:cNvSpPr>
          <p:nvPr/>
        </p:nvSpPr>
        <p:spPr bwMode="auto">
          <a:xfrm>
            <a:off x="1524000" y="3124200"/>
            <a:ext cx="3340100" cy="3124200"/>
          </a:xfrm>
          <a:custGeom>
            <a:avLst/>
            <a:gdLst>
              <a:gd name="T0" fmla="*/ 2147483647 w 2824"/>
              <a:gd name="T1" fmla="*/ 2147483647 h 3408"/>
              <a:gd name="T2" fmla="*/ 2147483647 w 2824"/>
              <a:gd name="T3" fmla="*/ 2147483647 h 3408"/>
              <a:gd name="T4" fmla="*/ 2147483647 w 2824"/>
              <a:gd name="T5" fmla="*/ 1633709084 h 3408"/>
              <a:gd name="T6" fmla="*/ 2147483647 w 2824"/>
              <a:gd name="T7" fmla="*/ 867278103 h 3408"/>
              <a:gd name="T8" fmla="*/ 2147483647 w 2824"/>
              <a:gd name="T9" fmla="*/ 383215949 h 3408"/>
              <a:gd name="T10" fmla="*/ 2147483647 w 2824"/>
              <a:gd name="T11" fmla="*/ 60507540 h 3408"/>
              <a:gd name="T12" fmla="*/ 2147483647 w 2824"/>
              <a:gd name="T13" fmla="*/ 20168874 h 3408"/>
              <a:gd name="T14" fmla="*/ 2147483647 w 2824"/>
              <a:gd name="T15" fmla="*/ 60507540 h 3408"/>
              <a:gd name="T16" fmla="*/ 2147483647 w 2824"/>
              <a:gd name="T17" fmla="*/ 302538617 h 3408"/>
              <a:gd name="T18" fmla="*/ 2147483647 w 2824"/>
              <a:gd name="T19" fmla="*/ 826939438 h 3408"/>
              <a:gd name="T20" fmla="*/ 1924899393 w 2824"/>
              <a:gd name="T21" fmla="*/ 1351339341 h 3408"/>
              <a:gd name="T22" fmla="*/ 1119127472 w 2824"/>
              <a:gd name="T23" fmla="*/ 1996755242 h 3408"/>
              <a:gd name="T24" fmla="*/ 179060821 w 2824"/>
              <a:gd name="T25" fmla="*/ 2147483647 h 3408"/>
              <a:gd name="T26" fmla="*/ 44764910 w 2824"/>
              <a:gd name="T27" fmla="*/ 2147483647 h 34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24" h="3408">
                <a:moveTo>
                  <a:pt x="2816" y="3384"/>
                </a:moveTo>
                <a:cubicBezTo>
                  <a:pt x="2816" y="3168"/>
                  <a:pt x="2816" y="2952"/>
                  <a:pt x="2816" y="2712"/>
                </a:cubicBezTo>
                <a:cubicBezTo>
                  <a:pt x="2816" y="2472"/>
                  <a:pt x="2816" y="2224"/>
                  <a:pt x="2816" y="1944"/>
                </a:cubicBezTo>
                <a:cubicBezTo>
                  <a:pt x="2816" y="1664"/>
                  <a:pt x="2816" y="1280"/>
                  <a:pt x="2816" y="1032"/>
                </a:cubicBezTo>
                <a:cubicBezTo>
                  <a:pt x="2816" y="784"/>
                  <a:pt x="2824" y="616"/>
                  <a:pt x="2816" y="456"/>
                </a:cubicBezTo>
                <a:cubicBezTo>
                  <a:pt x="2808" y="296"/>
                  <a:pt x="2792" y="144"/>
                  <a:pt x="2768" y="72"/>
                </a:cubicBezTo>
                <a:cubicBezTo>
                  <a:pt x="2744" y="0"/>
                  <a:pt x="2704" y="24"/>
                  <a:pt x="2672" y="24"/>
                </a:cubicBezTo>
                <a:cubicBezTo>
                  <a:pt x="2640" y="24"/>
                  <a:pt x="2632" y="16"/>
                  <a:pt x="2576" y="72"/>
                </a:cubicBezTo>
                <a:cubicBezTo>
                  <a:pt x="2520" y="128"/>
                  <a:pt x="2456" y="208"/>
                  <a:pt x="2336" y="360"/>
                </a:cubicBezTo>
                <a:cubicBezTo>
                  <a:pt x="2216" y="512"/>
                  <a:pt x="2016" y="776"/>
                  <a:pt x="1856" y="984"/>
                </a:cubicBezTo>
                <a:cubicBezTo>
                  <a:pt x="1696" y="1192"/>
                  <a:pt x="1552" y="1376"/>
                  <a:pt x="1376" y="1608"/>
                </a:cubicBezTo>
                <a:cubicBezTo>
                  <a:pt x="1200" y="1840"/>
                  <a:pt x="1008" y="2104"/>
                  <a:pt x="800" y="2376"/>
                </a:cubicBezTo>
                <a:cubicBezTo>
                  <a:pt x="592" y="2648"/>
                  <a:pt x="256" y="3072"/>
                  <a:pt x="128" y="3240"/>
                </a:cubicBezTo>
                <a:cubicBezTo>
                  <a:pt x="0" y="3408"/>
                  <a:pt x="16" y="3396"/>
                  <a:pt x="32" y="3384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Freeform 16"/>
          <p:cNvSpPr>
            <a:spLocks/>
          </p:cNvSpPr>
          <p:nvPr/>
        </p:nvSpPr>
        <p:spPr bwMode="auto">
          <a:xfrm>
            <a:off x="1524000" y="3733800"/>
            <a:ext cx="2438400" cy="2514600"/>
          </a:xfrm>
          <a:custGeom>
            <a:avLst/>
            <a:gdLst>
              <a:gd name="T0" fmla="*/ 2099486577 w 2824"/>
              <a:gd name="T1" fmla="*/ 1842337037 h 3408"/>
              <a:gd name="T2" fmla="*/ 2099486577 w 2824"/>
              <a:gd name="T3" fmla="*/ 1476482659 h 3408"/>
              <a:gd name="T4" fmla="*/ 2099486577 w 2824"/>
              <a:gd name="T5" fmla="*/ 1058364003 h 3408"/>
              <a:gd name="T6" fmla="*/ 2099486577 w 2824"/>
              <a:gd name="T7" fmla="*/ 561847083 h 3408"/>
              <a:gd name="T8" fmla="*/ 2099486577 w 2824"/>
              <a:gd name="T9" fmla="*/ 248258460 h 3408"/>
              <a:gd name="T10" fmla="*/ 2063699776 w 2824"/>
              <a:gd name="T11" fmla="*/ 39198393 h 3408"/>
              <a:gd name="T12" fmla="*/ 1992127037 w 2824"/>
              <a:gd name="T13" fmla="*/ 13065885 h 3408"/>
              <a:gd name="T14" fmla="*/ 1920553435 w 2824"/>
              <a:gd name="T15" fmla="*/ 39198393 h 3408"/>
              <a:gd name="T16" fmla="*/ 1741619429 w 2824"/>
              <a:gd name="T17" fmla="*/ 195993443 h 3408"/>
              <a:gd name="T18" fmla="*/ 1383753144 w 2824"/>
              <a:gd name="T19" fmla="*/ 535714575 h 3408"/>
              <a:gd name="T20" fmla="*/ 1025885997 w 2824"/>
              <a:gd name="T21" fmla="*/ 875436445 h 3408"/>
              <a:gd name="T22" fmla="*/ 596445246 w 2824"/>
              <a:gd name="T23" fmla="*/ 1293555839 h 3408"/>
              <a:gd name="T24" fmla="*/ 95430894 w 2824"/>
              <a:gd name="T25" fmla="*/ 1763939513 h 3408"/>
              <a:gd name="T26" fmla="*/ 23858155 w 2824"/>
              <a:gd name="T27" fmla="*/ 1842337037 h 34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24" h="3408">
                <a:moveTo>
                  <a:pt x="2816" y="3384"/>
                </a:moveTo>
                <a:cubicBezTo>
                  <a:pt x="2816" y="3168"/>
                  <a:pt x="2816" y="2952"/>
                  <a:pt x="2816" y="2712"/>
                </a:cubicBezTo>
                <a:cubicBezTo>
                  <a:pt x="2816" y="2472"/>
                  <a:pt x="2816" y="2224"/>
                  <a:pt x="2816" y="1944"/>
                </a:cubicBezTo>
                <a:cubicBezTo>
                  <a:pt x="2816" y="1664"/>
                  <a:pt x="2816" y="1280"/>
                  <a:pt x="2816" y="1032"/>
                </a:cubicBezTo>
                <a:cubicBezTo>
                  <a:pt x="2816" y="784"/>
                  <a:pt x="2824" y="616"/>
                  <a:pt x="2816" y="456"/>
                </a:cubicBezTo>
                <a:cubicBezTo>
                  <a:pt x="2808" y="296"/>
                  <a:pt x="2792" y="144"/>
                  <a:pt x="2768" y="72"/>
                </a:cubicBezTo>
                <a:cubicBezTo>
                  <a:pt x="2744" y="0"/>
                  <a:pt x="2704" y="24"/>
                  <a:pt x="2672" y="24"/>
                </a:cubicBezTo>
                <a:cubicBezTo>
                  <a:pt x="2640" y="24"/>
                  <a:pt x="2632" y="16"/>
                  <a:pt x="2576" y="72"/>
                </a:cubicBezTo>
                <a:cubicBezTo>
                  <a:pt x="2520" y="128"/>
                  <a:pt x="2456" y="208"/>
                  <a:pt x="2336" y="360"/>
                </a:cubicBezTo>
                <a:cubicBezTo>
                  <a:pt x="2216" y="512"/>
                  <a:pt x="2016" y="776"/>
                  <a:pt x="1856" y="984"/>
                </a:cubicBezTo>
                <a:cubicBezTo>
                  <a:pt x="1696" y="1192"/>
                  <a:pt x="1552" y="1376"/>
                  <a:pt x="1376" y="1608"/>
                </a:cubicBezTo>
                <a:cubicBezTo>
                  <a:pt x="1200" y="1840"/>
                  <a:pt x="1008" y="2104"/>
                  <a:pt x="800" y="2376"/>
                </a:cubicBezTo>
                <a:cubicBezTo>
                  <a:pt x="592" y="2648"/>
                  <a:pt x="256" y="3072"/>
                  <a:pt x="128" y="3240"/>
                </a:cubicBezTo>
                <a:cubicBezTo>
                  <a:pt x="0" y="3408"/>
                  <a:pt x="16" y="3396"/>
                  <a:pt x="32" y="3384"/>
                </a:cubicBezTo>
              </a:path>
            </a:pathLst>
          </a:custGeom>
          <a:noFill/>
          <a:ln w="5715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Line 17"/>
          <p:cNvSpPr>
            <a:spLocks noChangeShapeType="1"/>
          </p:cNvSpPr>
          <p:nvPr/>
        </p:nvSpPr>
        <p:spPr bwMode="auto">
          <a:xfrm flipV="1">
            <a:off x="5410200" y="1219200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Line 18"/>
          <p:cNvSpPr>
            <a:spLocks noChangeShapeType="1"/>
          </p:cNvSpPr>
          <p:nvPr/>
        </p:nvSpPr>
        <p:spPr bwMode="auto">
          <a:xfrm>
            <a:off x="5410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Line 20"/>
          <p:cNvSpPr>
            <a:spLocks noChangeShapeType="1"/>
          </p:cNvSpPr>
          <p:nvPr/>
        </p:nvSpPr>
        <p:spPr bwMode="auto">
          <a:xfrm>
            <a:off x="2667000" y="2590800"/>
            <a:ext cx="3352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" name="Line 21"/>
          <p:cNvSpPr>
            <a:spLocks noChangeShapeType="1"/>
          </p:cNvSpPr>
          <p:nvPr/>
        </p:nvSpPr>
        <p:spPr bwMode="auto">
          <a:xfrm flipV="1">
            <a:off x="8458200" y="1143000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7" name="Line 22"/>
          <p:cNvSpPr>
            <a:spLocks noChangeShapeType="1"/>
          </p:cNvSpPr>
          <p:nvPr/>
        </p:nvSpPr>
        <p:spPr bwMode="auto">
          <a:xfrm flipV="1">
            <a:off x="6019800" y="2209800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8" name="Line 23"/>
          <p:cNvSpPr>
            <a:spLocks noChangeShapeType="1"/>
          </p:cNvSpPr>
          <p:nvPr/>
        </p:nvSpPr>
        <p:spPr bwMode="auto">
          <a:xfrm flipV="1">
            <a:off x="2667000" y="2209800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Line 24"/>
          <p:cNvSpPr>
            <a:spLocks noChangeShapeType="1"/>
          </p:cNvSpPr>
          <p:nvPr/>
        </p:nvSpPr>
        <p:spPr bwMode="auto">
          <a:xfrm flipV="1">
            <a:off x="3886200" y="3124200"/>
            <a:ext cx="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Line 25"/>
          <p:cNvSpPr>
            <a:spLocks noChangeShapeType="1"/>
          </p:cNvSpPr>
          <p:nvPr/>
        </p:nvSpPr>
        <p:spPr bwMode="auto">
          <a:xfrm flipV="1">
            <a:off x="4724400" y="3124200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26"/>
          <p:cNvSpPr>
            <a:spLocks noChangeShapeType="1"/>
          </p:cNvSpPr>
          <p:nvPr/>
        </p:nvSpPr>
        <p:spPr bwMode="auto">
          <a:xfrm flipV="1">
            <a:off x="1524000" y="3276600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28"/>
          <p:cNvSpPr>
            <a:spLocks noChangeShapeType="1"/>
          </p:cNvSpPr>
          <p:nvPr/>
        </p:nvSpPr>
        <p:spPr bwMode="auto">
          <a:xfrm>
            <a:off x="1600200" y="3429000"/>
            <a:ext cx="2286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Line 29"/>
          <p:cNvSpPr>
            <a:spLocks noChangeShapeType="1"/>
          </p:cNvSpPr>
          <p:nvPr/>
        </p:nvSpPr>
        <p:spPr bwMode="auto">
          <a:xfrm>
            <a:off x="1524000" y="3810000"/>
            <a:ext cx="3200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WordArt 30"/>
          <p:cNvSpPr>
            <a:spLocks noChangeArrowheads="1" noChangeShapeType="1" noTextEdit="1"/>
          </p:cNvSpPr>
          <p:nvPr/>
        </p:nvSpPr>
        <p:spPr bwMode="auto">
          <a:xfrm>
            <a:off x="304800" y="2743200"/>
            <a:ext cx="14478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solidFill>
                  <a:schemeClr val="bg2"/>
                </a:solidFill>
                <a:latin typeface="Times New Roman"/>
                <a:cs typeface="Times New Roman"/>
              </a:rPr>
              <a:t>Psychrophiles</a:t>
            </a:r>
          </a:p>
        </p:txBody>
      </p:sp>
      <p:sp>
        <p:nvSpPr>
          <p:cNvPr id="62485" name="WordArt 31"/>
          <p:cNvSpPr>
            <a:spLocks noChangeArrowheads="1" noChangeShapeType="1" noTextEdit="1"/>
          </p:cNvSpPr>
          <p:nvPr/>
        </p:nvSpPr>
        <p:spPr bwMode="auto">
          <a:xfrm>
            <a:off x="2209800" y="3124200"/>
            <a:ext cx="771525" cy="25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solidFill>
                  <a:schemeClr val="bg2"/>
                </a:solidFill>
                <a:latin typeface="Times New Roman"/>
                <a:cs typeface="Times New Roman"/>
              </a:rPr>
              <a:t>Obligate</a:t>
            </a:r>
          </a:p>
        </p:txBody>
      </p:sp>
      <p:sp>
        <p:nvSpPr>
          <p:cNvPr id="62486" name="WordArt 32"/>
          <p:cNvSpPr>
            <a:spLocks noChangeArrowheads="1" noChangeShapeType="1" noTextEdit="1"/>
          </p:cNvSpPr>
          <p:nvPr/>
        </p:nvSpPr>
        <p:spPr bwMode="auto">
          <a:xfrm>
            <a:off x="2286000" y="3505200"/>
            <a:ext cx="1019175" cy="25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solidFill>
                  <a:schemeClr val="bg2"/>
                </a:solidFill>
                <a:latin typeface="Times New Roman"/>
                <a:cs typeface="Times New Roman"/>
              </a:rPr>
              <a:t>Facultative</a:t>
            </a:r>
          </a:p>
        </p:txBody>
      </p:sp>
      <p:sp>
        <p:nvSpPr>
          <p:cNvPr id="62487" name="WordArt 33"/>
          <p:cNvSpPr>
            <a:spLocks noChangeArrowheads="1" noChangeShapeType="1" noTextEdit="1"/>
          </p:cNvSpPr>
          <p:nvPr/>
        </p:nvSpPr>
        <p:spPr bwMode="auto">
          <a:xfrm>
            <a:off x="3886200" y="2209800"/>
            <a:ext cx="11906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solidFill>
                  <a:schemeClr val="bg2"/>
                </a:solidFill>
                <a:latin typeface="Times New Roman"/>
                <a:cs typeface="Times New Roman"/>
              </a:rPr>
              <a:t>Mesophiles</a:t>
            </a:r>
          </a:p>
        </p:txBody>
      </p:sp>
      <p:sp>
        <p:nvSpPr>
          <p:cNvPr id="62488" name="WordArt 34"/>
          <p:cNvSpPr>
            <a:spLocks noChangeArrowheads="1" noChangeShapeType="1" noTextEdit="1"/>
          </p:cNvSpPr>
          <p:nvPr/>
        </p:nvSpPr>
        <p:spPr bwMode="auto">
          <a:xfrm>
            <a:off x="6553200" y="1066800"/>
            <a:ext cx="142875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solidFill>
                  <a:schemeClr val="bg2"/>
                </a:solidFill>
                <a:latin typeface="Times New Roman"/>
                <a:cs typeface="Times New Roman"/>
              </a:rPr>
              <a:t>Thermophiles</a:t>
            </a:r>
          </a:p>
        </p:txBody>
      </p:sp>
      <p:sp>
        <p:nvSpPr>
          <p:cNvPr id="62489" name="WordArt 39"/>
          <p:cNvSpPr>
            <a:spLocks noChangeArrowheads="1" noChangeShapeType="1" noTextEdit="1"/>
          </p:cNvSpPr>
          <p:nvPr/>
        </p:nvSpPr>
        <p:spPr bwMode="auto">
          <a:xfrm>
            <a:off x="5410200" y="6324600"/>
            <a:ext cx="228600" cy="25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solidFill>
                  <a:schemeClr val="bg2"/>
                </a:solidFill>
                <a:latin typeface="Times New Roman"/>
                <a:cs typeface="Times New Roman"/>
              </a:rPr>
              <a:t>313</a:t>
            </a:r>
          </a:p>
        </p:txBody>
      </p:sp>
      <p:sp>
        <p:nvSpPr>
          <p:cNvPr id="62490" name="WordArt 40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295275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solidFill>
                  <a:schemeClr val="bg2"/>
                </a:solidFill>
                <a:latin typeface="Symbol"/>
              </a:rPr>
              <a:t>m</a:t>
            </a:r>
          </a:p>
        </p:txBody>
      </p:sp>
      <p:sp>
        <p:nvSpPr>
          <p:cNvPr id="62491" name="WordArt 41"/>
          <p:cNvSpPr>
            <a:spLocks noChangeArrowheads="1" noChangeShapeType="1" noTextEdit="1"/>
          </p:cNvSpPr>
          <p:nvPr/>
        </p:nvSpPr>
        <p:spPr bwMode="auto">
          <a:xfrm>
            <a:off x="8610600" y="5562600"/>
            <a:ext cx="314325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solidFill>
                  <a:schemeClr val="bg2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62492" name="WordArt 42"/>
          <p:cNvSpPr>
            <a:spLocks noChangeArrowheads="1" noChangeShapeType="1" noTextEdit="1"/>
          </p:cNvSpPr>
          <p:nvPr/>
        </p:nvSpPr>
        <p:spPr bwMode="auto">
          <a:xfrm>
            <a:off x="3429000" y="6324600"/>
            <a:ext cx="228600" cy="25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solidFill>
                  <a:schemeClr val="bg2"/>
                </a:solidFill>
                <a:latin typeface="Times New Roman"/>
                <a:cs typeface="Times New Roman"/>
              </a:rPr>
              <a:t>293</a:t>
            </a:r>
          </a:p>
        </p:txBody>
      </p:sp>
      <p:sp>
        <p:nvSpPr>
          <p:cNvPr id="62493" name="WordArt 43"/>
          <p:cNvSpPr>
            <a:spLocks noChangeArrowheads="1" noChangeShapeType="1" noTextEdit="1"/>
          </p:cNvSpPr>
          <p:nvPr/>
        </p:nvSpPr>
        <p:spPr bwMode="auto">
          <a:xfrm>
            <a:off x="1752600" y="6324600"/>
            <a:ext cx="342900" cy="25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solidFill>
                  <a:schemeClr val="bg2"/>
                </a:solidFill>
                <a:latin typeface="Times New Roman"/>
                <a:cs typeface="Times New Roman"/>
              </a:rPr>
              <a:t>273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715963" y="2976563"/>
            <a:ext cx="7772400" cy="493712"/>
          </a:xfrm>
        </p:spPr>
        <p:txBody>
          <a:bodyPr/>
          <a:lstStyle/>
          <a:p>
            <a:r>
              <a:rPr dirty="0" smtClean="0"/>
              <a:t>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Stoichiometry of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Carbon + Nitrogen + (P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vitamins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minerals) + O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 biomass + CO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 + H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O + products + heat</a:t>
            </a:r>
          </a:p>
          <a:p>
            <a:pPr>
              <a:defRPr/>
            </a:pP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CH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m 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sym typeface="Symbol"/>
              </a:rPr>
              <a:t>β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NH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 +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  CH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 +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CH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 +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O +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sym typeface="Symbol"/>
              </a:rPr>
              <a:t>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CO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</a:p>
          <a:p>
            <a:pPr>
              <a:defRPr/>
            </a:pPr>
            <a:endParaRPr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None/>
              <a:defRPr/>
            </a:pP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	CH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m 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: element composition of the carbon sources</a:t>
            </a:r>
            <a:endParaRPr baseline="-25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None/>
              <a:defRPr/>
            </a:pP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	CH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c: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 element composition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of biological materials</a:t>
            </a:r>
          </a:p>
          <a:p>
            <a:pPr>
              <a:buFont typeface="Arial" pitchFamily="34" charset="0"/>
              <a:buNone/>
              <a:defRPr/>
            </a:pP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	CH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mtClean="0">
                <a:latin typeface="Times New Roman" pitchFamily="18" charset="0"/>
                <a:cs typeface="Times New Roman" pitchFamily="18" charset="0"/>
                <a:sym typeface="Symbol"/>
              </a:rPr>
              <a:t>element composition of extracellular products </a:t>
            </a:r>
          </a:p>
          <a:p>
            <a:pPr>
              <a:buFont typeface="Arial" pitchFamily="34" charset="0"/>
              <a:buNone/>
              <a:defRPr/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	(All defined as containing 1 gram atom of carbon)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r>
              <a:rPr lang="en-US" smtClean="0"/>
              <a:t>Atomic balance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01688" y="1544638"/>
            <a:ext cx="7772400" cy="1954212"/>
          </a:xfrm>
        </p:spPr>
        <p:txBody>
          <a:bodyPr/>
          <a:lstStyle/>
          <a:p>
            <a:r>
              <a:rPr smtClean="0">
                <a:sym typeface="Symbol" pitchFamily="18" charset="2"/>
              </a:rPr>
              <a:t>CH</a:t>
            </a:r>
            <a:r>
              <a:rPr baseline="-25000" smtClean="0">
                <a:sym typeface="Symbol" pitchFamily="18" charset="2"/>
              </a:rPr>
              <a:t>l</a:t>
            </a:r>
            <a:r>
              <a:rPr smtClean="0">
                <a:sym typeface="Symbol" pitchFamily="18" charset="2"/>
              </a:rPr>
              <a:t>O</a:t>
            </a:r>
            <a:r>
              <a:rPr baseline="-25000" smtClean="0">
                <a:sym typeface="Symbol" pitchFamily="18" charset="2"/>
              </a:rPr>
              <a:t>m </a:t>
            </a:r>
            <a:r>
              <a:rPr smtClean="0">
                <a:sym typeface="Symbol" pitchFamily="18" charset="2"/>
              </a:rPr>
              <a:t>+ </a:t>
            </a:r>
            <a:r>
              <a:rPr lang="el-GR" smtClean="0">
                <a:sym typeface="Symbol" pitchFamily="18" charset="2"/>
              </a:rPr>
              <a:t>β</a:t>
            </a:r>
            <a:r>
              <a:rPr smtClean="0">
                <a:sym typeface="Symbol" pitchFamily="18" charset="2"/>
              </a:rPr>
              <a:t>NH</a:t>
            </a:r>
            <a:r>
              <a:rPr baseline="-25000" smtClean="0">
                <a:sym typeface="Symbol" pitchFamily="18" charset="2"/>
              </a:rPr>
              <a:t>3</a:t>
            </a:r>
            <a:r>
              <a:rPr smtClean="0">
                <a:sym typeface="Symbol" pitchFamily="18" charset="2"/>
              </a:rPr>
              <a:t> + </a:t>
            </a:r>
            <a:r>
              <a:rPr lang="el-GR" smtClean="0">
                <a:sym typeface="Symbol" pitchFamily="18" charset="2"/>
              </a:rPr>
              <a:t></a:t>
            </a:r>
            <a:r>
              <a:rPr smtClean="0">
                <a:sym typeface="Symbol" pitchFamily="18" charset="2"/>
              </a:rPr>
              <a:t>O</a:t>
            </a:r>
            <a:r>
              <a:rPr baseline="-25000" smtClean="0">
                <a:sym typeface="Symbol" pitchFamily="18" charset="2"/>
              </a:rPr>
              <a:t>2</a:t>
            </a:r>
            <a:r>
              <a:rPr smtClean="0">
                <a:sym typeface="Symbol" pitchFamily="18" charset="2"/>
              </a:rPr>
              <a:t>  CH</a:t>
            </a:r>
            <a:r>
              <a:rPr baseline="-25000" smtClean="0">
                <a:sym typeface="Symbol" pitchFamily="18" charset="2"/>
              </a:rPr>
              <a:t>a</a:t>
            </a:r>
            <a:r>
              <a:rPr smtClean="0">
                <a:sym typeface="Symbol" pitchFamily="18" charset="2"/>
              </a:rPr>
              <a:t>O</a:t>
            </a:r>
            <a:r>
              <a:rPr baseline="-25000" smtClean="0">
                <a:sym typeface="Symbol" pitchFamily="18" charset="2"/>
              </a:rPr>
              <a:t>b</a:t>
            </a:r>
            <a:r>
              <a:rPr smtClean="0">
                <a:sym typeface="Symbol" pitchFamily="18" charset="2"/>
              </a:rPr>
              <a:t>N</a:t>
            </a:r>
            <a:r>
              <a:rPr baseline="-25000" smtClean="0">
                <a:sym typeface="Symbol" pitchFamily="18" charset="2"/>
              </a:rPr>
              <a:t>c</a:t>
            </a:r>
            <a:r>
              <a:rPr smtClean="0">
                <a:sym typeface="Symbol" pitchFamily="18" charset="2"/>
              </a:rPr>
              <a:t> + </a:t>
            </a:r>
            <a:r>
              <a:rPr lang="el-GR" smtClean="0">
                <a:sym typeface="Symbol" pitchFamily="18" charset="2"/>
              </a:rPr>
              <a:t></a:t>
            </a:r>
            <a:r>
              <a:rPr smtClean="0">
                <a:sym typeface="Symbol" pitchFamily="18" charset="2"/>
              </a:rPr>
              <a:t>CH</a:t>
            </a:r>
            <a:r>
              <a:rPr baseline="-25000" smtClean="0">
                <a:sym typeface="Symbol" pitchFamily="18" charset="2"/>
              </a:rPr>
              <a:t>p</a:t>
            </a:r>
            <a:r>
              <a:rPr smtClean="0">
                <a:sym typeface="Symbol" pitchFamily="18" charset="2"/>
              </a:rPr>
              <a:t>O</a:t>
            </a:r>
            <a:r>
              <a:rPr baseline="-25000" smtClean="0">
                <a:sym typeface="Symbol" pitchFamily="18" charset="2"/>
              </a:rPr>
              <a:t>q</a:t>
            </a:r>
            <a:r>
              <a:rPr smtClean="0">
                <a:sym typeface="Symbol" pitchFamily="18" charset="2"/>
              </a:rPr>
              <a:t>N</a:t>
            </a:r>
            <a:r>
              <a:rPr baseline="-25000" smtClean="0">
                <a:sym typeface="Symbol" pitchFamily="18" charset="2"/>
              </a:rPr>
              <a:t>r</a:t>
            </a:r>
            <a:r>
              <a:rPr smtClean="0">
                <a:sym typeface="Symbol" pitchFamily="18" charset="2"/>
              </a:rPr>
              <a:t> + </a:t>
            </a:r>
            <a:r>
              <a:rPr lang="el-GR" smtClean="0">
                <a:sym typeface="Symbol" pitchFamily="18" charset="2"/>
              </a:rPr>
              <a:t></a:t>
            </a:r>
            <a:r>
              <a:rPr smtClean="0">
                <a:sym typeface="Symbol" pitchFamily="18" charset="2"/>
              </a:rPr>
              <a:t>H</a:t>
            </a:r>
            <a:r>
              <a:rPr baseline="-25000" smtClean="0">
                <a:sym typeface="Symbol" pitchFamily="18" charset="2"/>
              </a:rPr>
              <a:t>2</a:t>
            </a:r>
            <a:r>
              <a:rPr smtClean="0">
                <a:sym typeface="Symbol" pitchFamily="18" charset="2"/>
              </a:rPr>
              <a:t>O + </a:t>
            </a:r>
            <a:r>
              <a:rPr lang="el-GR" smtClean="0">
                <a:sym typeface="Symbol" pitchFamily="18" charset="2"/>
              </a:rPr>
              <a:t></a:t>
            </a:r>
            <a:r>
              <a:rPr smtClean="0">
                <a:sym typeface="Symbol" pitchFamily="18" charset="2"/>
              </a:rPr>
              <a:t>CO</a:t>
            </a:r>
            <a:r>
              <a:rPr baseline="-25000" smtClean="0">
                <a:sym typeface="Symbol" pitchFamily="18" charset="2"/>
              </a:rPr>
              <a:t>2</a:t>
            </a:r>
          </a:p>
          <a:p>
            <a:endParaRPr baseline="-25000" smtClean="0">
              <a:sym typeface="Symbol" pitchFamily="18" charset="2"/>
            </a:endParaRPr>
          </a:p>
          <a:p>
            <a:pPr>
              <a:buFont typeface="Arial" pitchFamily="34" charset="0"/>
              <a:buNone/>
            </a:pPr>
            <a:r>
              <a:rPr smtClean="0"/>
              <a:t>	C: </a:t>
            </a:r>
            <a:r>
              <a:rPr smtClean="0">
                <a:sym typeface="Symbol" pitchFamily="18" charset="2"/>
              </a:rPr>
              <a:t>=1+</a:t>
            </a:r>
            <a:r>
              <a:rPr lang="el-GR" smtClean="0">
                <a:sym typeface="Symbol" pitchFamily="18" charset="2"/>
              </a:rPr>
              <a:t> </a:t>
            </a:r>
            <a:r>
              <a:rPr smtClean="0">
                <a:sym typeface="Symbol" pitchFamily="18" charset="2"/>
              </a:rPr>
              <a:t>+</a:t>
            </a:r>
            <a:r>
              <a:rPr lang="el-GR" smtClean="0">
                <a:sym typeface="Symbol" pitchFamily="18" charset="2"/>
              </a:rPr>
              <a:t> </a:t>
            </a:r>
            <a:endParaRPr smtClean="0">
              <a:sym typeface="Symbol" pitchFamily="18" charset="2"/>
            </a:endParaRPr>
          </a:p>
          <a:p>
            <a:pPr>
              <a:buFont typeface="Arial" pitchFamily="34" charset="0"/>
              <a:buNone/>
            </a:pPr>
            <a:r>
              <a:rPr smtClean="0">
                <a:sym typeface="Symbol" pitchFamily="18" charset="2"/>
              </a:rPr>
              <a:t>	H: l + 3</a:t>
            </a:r>
            <a:r>
              <a:rPr lang="el-GR" smtClean="0">
                <a:sym typeface="Symbol" pitchFamily="18" charset="2"/>
              </a:rPr>
              <a:t>β </a:t>
            </a:r>
            <a:r>
              <a:rPr smtClean="0">
                <a:sym typeface="Symbol" pitchFamily="18" charset="2"/>
              </a:rPr>
              <a:t>= a +1+</a:t>
            </a:r>
            <a:r>
              <a:rPr lang="el-GR" smtClean="0">
                <a:sym typeface="Symbol" pitchFamily="18" charset="2"/>
              </a:rPr>
              <a:t> </a:t>
            </a:r>
            <a:r>
              <a:rPr smtClean="0">
                <a:sym typeface="Symbol" pitchFamily="18" charset="2"/>
              </a:rPr>
              <a:t>p</a:t>
            </a:r>
            <a:r>
              <a:rPr lang="el-GR" smtClean="0">
                <a:sym typeface="Symbol" pitchFamily="18" charset="2"/>
              </a:rPr>
              <a:t></a:t>
            </a:r>
            <a:r>
              <a:rPr smtClean="0">
                <a:sym typeface="Symbol" pitchFamily="18" charset="2"/>
              </a:rPr>
              <a:t>+ 2</a:t>
            </a:r>
            <a:r>
              <a:rPr lang="el-GR" smtClean="0">
                <a:sym typeface="Symbol" pitchFamily="18" charset="2"/>
              </a:rPr>
              <a:t></a:t>
            </a:r>
            <a:endParaRPr smtClean="0">
              <a:sym typeface="Symbol" pitchFamily="18" charset="2"/>
            </a:endParaRPr>
          </a:p>
          <a:p>
            <a:pPr>
              <a:buFont typeface="Arial" pitchFamily="34" charset="0"/>
              <a:buNone/>
            </a:pPr>
            <a:r>
              <a:rPr smtClean="0">
                <a:sym typeface="Symbol" pitchFamily="18" charset="2"/>
              </a:rPr>
              <a:t>	O: m + 2</a:t>
            </a:r>
            <a:r>
              <a:rPr lang="el-GR" smtClean="0">
                <a:sym typeface="Symbol" pitchFamily="18" charset="2"/>
              </a:rPr>
              <a:t> </a:t>
            </a:r>
            <a:r>
              <a:rPr smtClean="0">
                <a:sym typeface="Symbol" pitchFamily="18" charset="2"/>
              </a:rPr>
              <a:t>= b + </a:t>
            </a:r>
            <a:r>
              <a:rPr lang="el-GR" smtClean="0">
                <a:sym typeface="Symbol" pitchFamily="18" charset="2"/>
              </a:rPr>
              <a:t>β </a:t>
            </a:r>
            <a:r>
              <a:rPr smtClean="0">
                <a:sym typeface="Symbol" pitchFamily="18" charset="2"/>
              </a:rPr>
              <a:t>+ q</a:t>
            </a:r>
            <a:r>
              <a:rPr lang="el-GR" smtClean="0">
                <a:sym typeface="Symbol" pitchFamily="18" charset="2"/>
              </a:rPr>
              <a:t></a:t>
            </a:r>
            <a:r>
              <a:rPr smtClean="0">
                <a:sym typeface="Symbol" pitchFamily="18" charset="2"/>
              </a:rPr>
              <a:t> + </a:t>
            </a:r>
            <a:r>
              <a:rPr lang="el-GR" smtClean="0">
                <a:sym typeface="Symbol" pitchFamily="18" charset="2"/>
              </a:rPr>
              <a:t></a:t>
            </a:r>
            <a:r>
              <a:rPr smtClean="0">
                <a:sym typeface="Symbol" pitchFamily="18" charset="2"/>
              </a:rPr>
              <a:t> + 2</a:t>
            </a:r>
            <a:r>
              <a:rPr lang="el-GR" smtClean="0">
                <a:sym typeface="Symbol" pitchFamily="18" charset="2"/>
              </a:rPr>
              <a:t></a:t>
            </a:r>
            <a:endParaRPr smtClean="0">
              <a:sym typeface="Symbol" pitchFamily="18" charset="2"/>
            </a:endParaRPr>
          </a:p>
          <a:p>
            <a:pPr>
              <a:buFont typeface="Arial" pitchFamily="34" charset="0"/>
              <a:buNone/>
            </a:pPr>
            <a:r>
              <a:rPr smtClean="0">
                <a:sym typeface="Symbol" pitchFamily="18" charset="2"/>
              </a:rPr>
              <a:t>	N: </a:t>
            </a:r>
            <a:r>
              <a:rPr lang="el-GR" smtClean="0">
                <a:sym typeface="Symbol" pitchFamily="18" charset="2"/>
              </a:rPr>
              <a:t>β</a:t>
            </a:r>
            <a:r>
              <a:rPr smtClean="0">
                <a:sym typeface="Symbol" pitchFamily="18" charset="2"/>
              </a:rPr>
              <a:t> = c + r</a:t>
            </a:r>
            <a:r>
              <a:rPr lang="el-GR" smtClean="0">
                <a:sym typeface="Symbol" pitchFamily="18" charset="2"/>
              </a:rPr>
              <a:t></a:t>
            </a:r>
            <a:endParaRPr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Respiratory coefficient and </a:t>
            </a:r>
            <a:br>
              <a:rPr lang="en-US" dirty="0" smtClean="0"/>
            </a:br>
            <a:r>
              <a:rPr lang="en-US" dirty="0" smtClean="0"/>
              <a:t>degree of reductance 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smtClean="0"/>
              <a:t>Respiratory quotient or coefficient (RQ)</a:t>
            </a:r>
          </a:p>
          <a:p>
            <a:r>
              <a:rPr smtClean="0"/>
              <a:t>RQ = rate of CO</a:t>
            </a:r>
            <a:r>
              <a:rPr baseline="-25000" smtClean="0"/>
              <a:t>2</a:t>
            </a:r>
            <a:r>
              <a:rPr smtClean="0"/>
              <a:t> production/rate of O</a:t>
            </a:r>
            <a:r>
              <a:rPr baseline="-25000" smtClean="0"/>
              <a:t>2</a:t>
            </a:r>
            <a:r>
              <a:rPr smtClean="0"/>
              <a:t> consumption </a:t>
            </a:r>
          </a:p>
          <a:p>
            <a:endParaRPr smtClean="0"/>
          </a:p>
          <a:p>
            <a:r>
              <a:rPr smtClean="0"/>
              <a:t>Degree of reductance (</a:t>
            </a:r>
            <a:r>
              <a:rPr smtClean="0">
                <a:sym typeface="Symbol" pitchFamily="18" charset="2"/>
              </a:rPr>
              <a:t>): </a:t>
            </a:r>
            <a:r>
              <a:rPr smtClean="0"/>
              <a:t>the number of equivalents of available electrons per gram atom of C.</a:t>
            </a:r>
          </a:p>
          <a:p>
            <a:r>
              <a:rPr smtClean="0"/>
              <a:t>C:4,. H:1, O: -2, N: -3: P:5</a:t>
            </a:r>
          </a:p>
          <a:p>
            <a:r>
              <a:rPr smtClean="0">
                <a:sym typeface="Symbol" pitchFamily="18" charset="2"/>
              </a:rPr>
              <a:t></a:t>
            </a:r>
            <a:r>
              <a:rPr baseline="-25000" smtClean="0">
                <a:sym typeface="Symbol" pitchFamily="18" charset="2"/>
              </a:rPr>
              <a:t>H2O, </a:t>
            </a:r>
            <a:r>
              <a:rPr smtClean="0">
                <a:sym typeface="Symbol" pitchFamily="18" charset="2"/>
              </a:rPr>
              <a:t></a:t>
            </a:r>
            <a:r>
              <a:rPr baseline="-25000" smtClean="0">
                <a:sym typeface="Symbol" pitchFamily="18" charset="2"/>
              </a:rPr>
              <a:t>CO2</a:t>
            </a:r>
            <a:r>
              <a:rPr smtClean="0">
                <a:sym typeface="Symbol" pitchFamily="18" charset="2"/>
              </a:rPr>
              <a:t>, </a:t>
            </a:r>
            <a:r>
              <a:rPr baseline="-25000" smtClean="0">
                <a:sym typeface="Symbol" pitchFamily="18" charset="2"/>
              </a:rPr>
              <a:t>NH3</a:t>
            </a:r>
            <a:r>
              <a:rPr smtClean="0">
                <a:sym typeface="Symbol" pitchFamily="18" charset="2"/>
              </a:rPr>
              <a:t>=0, </a:t>
            </a:r>
            <a:r>
              <a:rPr baseline="-25000" smtClean="0">
                <a:sym typeface="Symbol" pitchFamily="18" charset="2"/>
              </a:rPr>
              <a:t>glucose</a:t>
            </a:r>
            <a:r>
              <a:rPr smtClean="0">
                <a:sym typeface="Symbol" pitchFamily="18" charset="2"/>
              </a:rPr>
              <a:t> = 24. </a:t>
            </a:r>
            <a:endParaRPr smtClean="0"/>
          </a:p>
          <a:p>
            <a:endParaRPr smtClean="0"/>
          </a:p>
          <a:p>
            <a:endParaRPr smtClean="0"/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3810000" y="2743200"/>
          <a:ext cx="1371600" cy="1077913"/>
        </p:xfrm>
        <a:graphic>
          <a:graphicData uri="http://schemas.openxmlformats.org/presentationml/2006/ole">
            <p:oleObj spid="_x0000_s13318" name="Equation" r:id="rId3" imgW="533169" imgH="418918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6200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438400" y="381000"/>
            <a:ext cx="433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Cell Growth and Binary Fission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781800" y="2819400"/>
            <a:ext cx="175577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Fts proteins</a:t>
            </a:r>
          </a:p>
          <a:p>
            <a:pPr eaLnBrk="1" hangingPunct="1"/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forms in the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space between 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the duplicated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nucleoids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7620000" y="32004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479925" y="3384550"/>
            <a:ext cx="2127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Min E proteins assist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 the location of the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actual cell midpoint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56E83F4DB83C4B9823C8EEA1C30772" ma:contentTypeVersion="7" ma:contentTypeDescription="Create a new document." ma:contentTypeScope="" ma:versionID="661e0e77da76a0656c8ffdbdd6ad5e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e5199851ddf59e4216b5689c11c87c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A630BE8-0052-4A24-9AFB-E859EF6097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4AD26D-51B5-4744-8EEA-DD1CDB259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A6C1CE-8887-4F01-9C8A-6CF36ECBEA22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</TotalTime>
  <Words>2539</Words>
  <Application>Microsoft Office PowerPoint</Application>
  <PresentationFormat>On-screen Show (4:3)</PresentationFormat>
  <Paragraphs>540</Paragraphs>
  <Slides>57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Default Design</vt:lpstr>
      <vt:lpstr>Equation</vt:lpstr>
      <vt:lpstr>Worksheet</vt:lpstr>
      <vt:lpstr>Process Kinetics</vt:lpstr>
      <vt:lpstr>Important Process and their Kinetics</vt:lpstr>
      <vt:lpstr>Slide 3</vt:lpstr>
      <vt:lpstr>Microbial Cell Growth</vt:lpstr>
      <vt:lpstr>Microbial growth summary</vt:lpstr>
      <vt:lpstr>Stoichiometry of growth</vt:lpstr>
      <vt:lpstr>Atomic balance</vt:lpstr>
      <vt:lpstr>Respiratory coefficient and  degree of reductance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Growth Approximation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Product formation kinetics</vt:lpstr>
      <vt:lpstr>Products</vt:lpstr>
      <vt:lpstr>Product generation</vt:lpstr>
      <vt:lpstr>Product Formation</vt:lpstr>
      <vt:lpstr>Product Formation - cont</vt:lpstr>
      <vt:lpstr>Slide 45</vt:lpstr>
      <vt:lpstr>Effect of Maintenance Coefficient on Growth Rate</vt:lpstr>
      <vt:lpstr>Slide 47</vt:lpstr>
      <vt:lpstr>Effect of maintenance coefficient on growth rate</vt:lpstr>
      <vt:lpstr>Effect of maintenance coefficient on growth rate</vt:lpstr>
      <vt:lpstr>Effect of maintenance coefficient on growth rate</vt:lpstr>
      <vt:lpstr>Effect of Maintenance Coefficient (mS) on growth Rate</vt:lpstr>
      <vt:lpstr>Slide 52</vt:lpstr>
      <vt:lpstr>Slide 53</vt:lpstr>
      <vt:lpstr>Light Illumination Effect</vt:lpstr>
      <vt:lpstr>Temperature effect</vt:lpstr>
      <vt:lpstr>Temperature Effect Classification of Microorganism</vt:lpstr>
      <vt:lpstr>Slide 57</vt:lpstr>
    </vt:vector>
  </TitlesOfParts>
  <Company>Washington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Harshada Joshi</cp:lastModifiedBy>
  <cp:revision>397</cp:revision>
  <dcterms:created xsi:type="dcterms:W3CDTF">2001-10-04T20:08:10Z</dcterms:created>
  <dcterms:modified xsi:type="dcterms:W3CDTF">2020-10-19T07:33:25Z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0x010100E156E83F4DB83C4B9823C8EEA1C30772</vt:lpwstr>
  </property>
</Properties>
</file>